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5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notesMaster" Target="notesMasters/notes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272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3893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132483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2225677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8390037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6415738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4652938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5177780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2554422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4676784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9915922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8211587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626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2244454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7990956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5822478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5711766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4427876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8223746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8692864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5045114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435563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828056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7813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9557045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8391641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5301950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6518234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4424458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5217088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0650016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6547950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0240125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1108707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906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1175704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9761229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0612590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0362154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1387669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7564933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2516714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0910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3126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4044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79893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2731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8478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1716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64879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9786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02192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33313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98685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99812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71165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15270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9868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06911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1588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77850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26437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98338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52460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26196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1083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07216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42350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13861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20256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3442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85851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560318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37238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446987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42421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58225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578331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899301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03379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185732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4149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161583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49677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141202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775904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123212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15923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134489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26442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314871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667717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7073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453234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05117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569330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099862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974851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4838346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205448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38986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836738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214062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4637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999263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322871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4304805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284488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164340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747628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7571464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08218732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296474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609523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872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3558129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912294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4996284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6613758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9417424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0005423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3932119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380433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9068576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5471566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88741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4639317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5098874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3065378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0336036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3297310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1406461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9960346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7844676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6393928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1626265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693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7358" y="1198851"/>
            <a:ext cx="7138682" cy="1089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29467" y="2409014"/>
            <a:ext cx="7634465" cy="3455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5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5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5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2501" y="3070381"/>
            <a:ext cx="632904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-30" dirty="0">
                <a:latin typeface="Arial"/>
                <a:cs typeface="Arial"/>
              </a:rPr>
              <a:t>Antihypertensiv</a:t>
            </a:r>
            <a:r>
              <a:rPr sz="4400" b="1" spc="-25" dirty="0">
                <a:latin typeface="Arial"/>
                <a:cs typeface="Arial"/>
              </a:rPr>
              <a:t>e</a:t>
            </a:r>
            <a:r>
              <a:rPr sz="4400" b="1" spc="25" dirty="0">
                <a:latin typeface="Arial"/>
                <a:cs typeface="Arial"/>
              </a:rPr>
              <a:t> </a:t>
            </a:r>
            <a:r>
              <a:rPr sz="4400" b="1" spc="-30" dirty="0">
                <a:latin typeface="Arial"/>
                <a:cs typeface="Arial"/>
              </a:rPr>
              <a:t>Drugs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9725" y="4229036"/>
            <a:ext cx="6630034" cy="1320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Yacou</a:t>
            </a:r>
            <a:r>
              <a:rPr sz="2800" b="1" dirty="0">
                <a:latin typeface="Arial"/>
                <a:cs typeface="Arial"/>
              </a:rPr>
              <a:t>b</a:t>
            </a:r>
            <a:r>
              <a:rPr sz="2800" b="1" spc="-5" dirty="0">
                <a:latin typeface="Arial"/>
                <a:cs typeface="Arial"/>
              </a:rPr>
              <a:t> M</a:t>
            </a:r>
            <a:r>
              <a:rPr sz="2800" b="1" dirty="0">
                <a:latin typeface="Arial"/>
                <a:cs typeface="Arial"/>
              </a:rPr>
              <a:t>.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Irshaid,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MD</a:t>
            </a:r>
            <a:r>
              <a:rPr sz="2800" b="1" dirty="0">
                <a:latin typeface="Arial"/>
                <a:cs typeface="Arial"/>
              </a:rPr>
              <a:t>,</a:t>
            </a:r>
            <a:r>
              <a:rPr sz="2800" b="1" spc="-5" dirty="0">
                <a:latin typeface="Arial"/>
                <a:cs typeface="Arial"/>
              </a:rPr>
              <a:t> PhD</a:t>
            </a:r>
            <a:r>
              <a:rPr sz="2800" b="1" dirty="0">
                <a:latin typeface="Arial"/>
                <a:cs typeface="Arial"/>
              </a:rPr>
              <a:t>,</a:t>
            </a:r>
            <a:r>
              <a:rPr sz="2800" b="1" spc="-5" dirty="0">
                <a:latin typeface="Arial"/>
                <a:cs typeface="Arial"/>
              </a:rPr>
              <a:t> ABCP</a:t>
            </a:r>
            <a:endParaRPr sz="28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670"/>
              </a:spcBef>
            </a:pPr>
            <a:r>
              <a:rPr sz="2800" b="1" spc="-5" dirty="0">
                <a:latin typeface="Arial"/>
                <a:cs typeface="Arial"/>
              </a:rPr>
              <a:t>Departmen</a:t>
            </a:r>
            <a:r>
              <a:rPr sz="2800" b="1" dirty="0">
                <a:latin typeface="Arial"/>
                <a:cs typeface="Arial"/>
              </a:rPr>
              <a:t>t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Pharmacology,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FOM,</a:t>
            </a:r>
            <a:r>
              <a:rPr sz="2800" b="1" spc="-5" dirty="0">
                <a:latin typeface="Arial"/>
                <a:cs typeface="Arial"/>
              </a:rPr>
              <a:t> UJ </a:t>
            </a:r>
            <a:r>
              <a:rPr sz="2800" b="1" dirty="0">
                <a:latin typeface="Arial"/>
                <a:cs typeface="Arial"/>
              </a:rPr>
              <a:t>2016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671" y="6084775"/>
            <a:ext cx="1054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١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1783714">
              <a:lnSpc>
                <a:spcPct val="100000"/>
              </a:lnSpc>
            </a:pPr>
            <a:r>
              <a:rPr sz="4400" spc="-40" dirty="0"/>
              <a:t>H</a:t>
            </a:r>
            <a:r>
              <a:rPr sz="4400" spc="-25" dirty="0"/>
              <a:t>ypertension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9014"/>
            <a:ext cx="5187950" cy="3357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Physiologic</a:t>
            </a:r>
            <a:r>
              <a:rPr sz="3200" b="1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regulation:</a:t>
            </a:r>
            <a:endParaRPr sz="32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Moment-to-moment:</a:t>
            </a:r>
            <a:endParaRPr sz="3200">
              <a:latin typeface="Arial"/>
              <a:cs typeface="Arial"/>
            </a:endParaRPr>
          </a:p>
          <a:p>
            <a:pPr marL="1004569" lvl="1" indent="-450215">
              <a:lnSpc>
                <a:spcPct val="100000"/>
              </a:lnSpc>
              <a:spcBef>
                <a:spcPts val="765"/>
              </a:spcBef>
              <a:buFont typeface="Arial"/>
              <a:buAutoNum type="alphaLcPeriod"/>
              <a:tabLst>
                <a:tab pos="1005205" algn="l"/>
              </a:tabLst>
            </a:pPr>
            <a:r>
              <a:rPr sz="3200" b="1" spc="-20" dirty="0">
                <a:latin typeface="Arial"/>
                <a:cs typeface="Arial"/>
              </a:rPr>
              <a:t>Arterioles</a:t>
            </a:r>
            <a:endParaRPr sz="3200">
              <a:latin typeface="Arial"/>
              <a:cs typeface="Arial"/>
            </a:endParaRPr>
          </a:p>
          <a:p>
            <a:pPr marL="1026160" lvl="1" indent="-471805">
              <a:lnSpc>
                <a:spcPct val="100000"/>
              </a:lnSpc>
              <a:spcBef>
                <a:spcPts val="765"/>
              </a:spcBef>
              <a:buFont typeface="Arial"/>
              <a:buAutoNum type="alphaLcPeriod"/>
              <a:tabLst>
                <a:tab pos="1026794" algn="l"/>
              </a:tabLst>
            </a:pPr>
            <a:r>
              <a:rPr sz="3200" b="1" spc="-25" dirty="0">
                <a:latin typeface="Arial"/>
                <a:cs typeface="Arial"/>
              </a:rPr>
              <a:t>Postcapillar</a:t>
            </a:r>
            <a:r>
              <a:rPr sz="3200" b="1" spc="-20" dirty="0">
                <a:latin typeface="Arial"/>
                <a:cs typeface="Arial"/>
              </a:rPr>
              <a:t>y </a:t>
            </a:r>
            <a:r>
              <a:rPr sz="3200" b="1" spc="-25" dirty="0">
                <a:latin typeface="Arial"/>
                <a:cs typeface="Arial"/>
              </a:rPr>
              <a:t>venules</a:t>
            </a:r>
            <a:endParaRPr sz="3200">
              <a:latin typeface="Arial"/>
              <a:cs typeface="Arial"/>
            </a:endParaRPr>
          </a:p>
          <a:p>
            <a:pPr marL="1004569" lvl="1" indent="-450215">
              <a:lnSpc>
                <a:spcPct val="100000"/>
              </a:lnSpc>
              <a:spcBef>
                <a:spcPts val="765"/>
              </a:spcBef>
              <a:buFont typeface="Arial"/>
              <a:buAutoNum type="alphaLcPeriod"/>
              <a:tabLst>
                <a:tab pos="1005205" algn="l"/>
              </a:tabLst>
            </a:pPr>
            <a:r>
              <a:rPr sz="3200" b="1" spc="-25" dirty="0">
                <a:latin typeface="Arial"/>
                <a:cs typeface="Arial"/>
              </a:rPr>
              <a:t>Heart</a:t>
            </a:r>
            <a:endParaRPr sz="32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0" dirty="0">
                <a:latin typeface="Arial"/>
                <a:cs typeface="Arial"/>
              </a:rPr>
              <a:t>Lon</a:t>
            </a:r>
            <a:r>
              <a:rPr sz="3200" b="1" spc="-25" dirty="0">
                <a:latin typeface="Arial"/>
                <a:cs typeface="Arial"/>
              </a:rPr>
              <a:t>g-term: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95049" y="5920309"/>
            <a:ext cx="185102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15" dirty="0">
                <a:latin typeface="Arial"/>
                <a:cs typeface="Arial"/>
              </a:rPr>
              <a:t>d. </a:t>
            </a:r>
            <a:r>
              <a:rPr sz="3200" b="1" spc="-25" dirty="0">
                <a:latin typeface="Arial"/>
                <a:cs typeface="Arial"/>
              </a:rPr>
              <a:t>Kidney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١٠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859535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335520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9271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The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drugs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fro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inner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sid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the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membran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bind </a:t>
            </a:r>
            <a:r>
              <a:rPr sz="3200" b="1" spc="-25" dirty="0">
                <a:latin typeface="Arial"/>
                <a:cs typeface="Arial"/>
              </a:rPr>
              <a:t>more</a:t>
            </a:r>
            <a:r>
              <a:rPr sz="3200" b="1" spc="-20" dirty="0">
                <a:latin typeface="Arial"/>
                <a:cs typeface="Arial"/>
              </a:rPr>
              <a:t> effective</a:t>
            </a:r>
            <a:r>
              <a:rPr sz="3200" b="1" spc="-15" dirty="0">
                <a:latin typeface="Arial"/>
                <a:cs typeface="Arial"/>
              </a:rPr>
              <a:t>ly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5" dirty="0">
                <a:latin typeface="Arial"/>
                <a:cs typeface="Arial"/>
              </a:rPr>
              <a:t> o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e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channel</a:t>
            </a:r>
            <a:r>
              <a:rPr sz="3200" b="1" spc="-20" dirty="0">
                <a:latin typeface="Arial"/>
                <a:cs typeface="Arial"/>
              </a:rPr>
              <a:t>s </a:t>
            </a:r>
            <a:r>
              <a:rPr sz="3200" b="1" spc="-25" dirty="0">
                <a:latin typeface="Arial"/>
                <a:cs typeface="Arial"/>
              </a:rPr>
              <a:t>and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inactivated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channels.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Bindin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ru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frequenc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opening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 </a:t>
            </a:r>
            <a:r>
              <a:rPr sz="3200" b="1" spc="-25" dirty="0">
                <a:latin typeface="Arial"/>
                <a:cs typeface="Arial"/>
              </a:rPr>
              <a:t>respons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to</a:t>
            </a:r>
            <a:r>
              <a:rPr sz="3200" b="1" spc="-20" dirty="0">
                <a:latin typeface="Arial"/>
                <a:cs typeface="Arial"/>
              </a:rPr>
              <a:t> depolarizatio</a:t>
            </a:r>
            <a:r>
              <a:rPr sz="3200" b="1" spc="-3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١٠٠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838300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5939"/>
            <a:ext cx="7664450" cy="3821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100" b="1" dirty="0">
                <a:latin typeface="Arial"/>
                <a:cs typeface="Arial"/>
              </a:rPr>
              <a:t>The</a:t>
            </a:r>
            <a:r>
              <a:rPr sz="3100" b="1" spc="-3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result is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a</a:t>
            </a:r>
            <a:r>
              <a:rPr sz="3100" b="1" spc="-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marked</a:t>
            </a:r>
            <a:r>
              <a:rPr sz="3100" b="1" spc="-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decrease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in transmembrane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calcium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current,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which in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smooth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muscle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results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in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long- lasting</a:t>
            </a:r>
            <a:r>
              <a:rPr sz="3100" b="1" spc="-3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relaxation.</a:t>
            </a:r>
            <a:endParaRPr sz="3100">
              <a:latin typeface="Arial"/>
              <a:cs typeface="Arial"/>
            </a:endParaRPr>
          </a:p>
          <a:p>
            <a:pPr marL="315595" marR="205740" indent="-302895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16230" algn="l"/>
              </a:tabLst>
            </a:pPr>
            <a:r>
              <a:rPr sz="3100" b="1" dirty="0">
                <a:latin typeface="Arial"/>
                <a:cs typeface="Arial"/>
              </a:rPr>
              <a:t>In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cardiac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muscle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r</a:t>
            </a:r>
            <a:r>
              <a:rPr sz="3100" b="1" dirty="0">
                <a:latin typeface="Arial"/>
                <a:cs typeface="Arial"/>
              </a:rPr>
              <a:t>esults in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r</a:t>
            </a:r>
            <a:r>
              <a:rPr sz="3100" b="1" dirty="0">
                <a:latin typeface="Arial"/>
                <a:cs typeface="Arial"/>
              </a:rPr>
              <a:t>eduction in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contractility</a:t>
            </a:r>
            <a:r>
              <a:rPr sz="3100" b="1" spc="-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and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decreases</a:t>
            </a:r>
            <a:r>
              <a:rPr sz="3100" b="1" spc="-2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in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sinus node</a:t>
            </a:r>
            <a:r>
              <a:rPr sz="3100" b="1" spc="-3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pacemaker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rate</a:t>
            </a:r>
            <a:r>
              <a:rPr sz="3100" b="1" spc="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and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atrio- </a:t>
            </a:r>
            <a:r>
              <a:rPr sz="3100" b="1" spc="-5" dirty="0">
                <a:latin typeface="Arial"/>
                <a:cs typeface="Arial"/>
              </a:rPr>
              <a:t>ventricula</a:t>
            </a:r>
            <a:r>
              <a:rPr sz="3100" b="1" dirty="0">
                <a:latin typeface="Arial"/>
                <a:cs typeface="Arial"/>
              </a:rPr>
              <a:t>r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node</a:t>
            </a:r>
            <a:r>
              <a:rPr sz="3100" b="1" spc="-2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conductio</a:t>
            </a:r>
            <a:r>
              <a:rPr sz="3100" b="1" dirty="0">
                <a:latin typeface="Arial"/>
                <a:cs typeface="Arial"/>
              </a:rPr>
              <a:t>n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velocity.</a:t>
            </a:r>
            <a:endParaRPr sz="3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١٠١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859535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9014"/>
            <a:ext cx="7200900" cy="1894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Potassiu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channel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 </a:t>
            </a:r>
            <a:r>
              <a:rPr sz="3200" b="1" spc="-25" dirty="0">
                <a:latin typeface="Arial"/>
                <a:cs typeface="Arial"/>
              </a:rPr>
              <a:t>vascular smoot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inhibited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vera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ami</a:t>
            </a:r>
            <a:r>
              <a:rPr sz="3200" b="1" spc="-10" dirty="0">
                <a:latin typeface="Arial"/>
                <a:cs typeface="Arial"/>
              </a:rPr>
              <a:t>l,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thu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limiti</a:t>
            </a:r>
            <a:r>
              <a:rPr sz="3200" b="1" spc="-10" dirty="0">
                <a:latin typeface="Arial"/>
                <a:cs typeface="Arial"/>
              </a:rPr>
              <a:t>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 vasodilation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produced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this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drug.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١٠٢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4342" y="629626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9467" y="2409014"/>
            <a:ext cx="7173595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33339A"/>
                </a:solidFill>
                <a:latin typeface="Arial"/>
                <a:cs typeface="Arial"/>
              </a:rPr>
              <a:t>Organ-syste</a:t>
            </a:r>
            <a:r>
              <a:rPr sz="3200" b="1" spc="-30" dirty="0">
                <a:solidFill>
                  <a:srgbClr val="33339A"/>
                </a:solidFill>
                <a:latin typeface="Arial"/>
                <a:cs typeface="Arial"/>
              </a:rPr>
              <a:t>m </a:t>
            </a:r>
            <a:r>
              <a:rPr sz="3200" b="1" spc="-20" dirty="0">
                <a:solidFill>
                  <a:srgbClr val="33339A"/>
                </a:solidFill>
                <a:latin typeface="Arial"/>
                <a:cs typeface="Arial"/>
              </a:rPr>
              <a:t>effects: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554355" algn="l"/>
              </a:tabLst>
            </a:pPr>
            <a:r>
              <a:rPr sz="3200" b="1" spc="-25" dirty="0">
                <a:latin typeface="Arial"/>
                <a:cs typeface="Arial"/>
              </a:rPr>
              <a:t>1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Smoot</a:t>
            </a:r>
            <a:r>
              <a:rPr sz="3200" b="1" spc="-20" dirty="0">
                <a:latin typeface="Arial"/>
                <a:cs typeface="Arial"/>
              </a:rPr>
              <a:t>h </a:t>
            </a:r>
            <a:r>
              <a:rPr sz="3200" b="1" spc="-25" dirty="0">
                <a:latin typeface="Arial"/>
                <a:cs typeface="Arial"/>
              </a:rPr>
              <a:t>muscl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relaxation:</a:t>
            </a:r>
            <a:endParaRPr sz="3200">
              <a:latin typeface="Arial"/>
              <a:cs typeface="Arial"/>
            </a:endParaRPr>
          </a:p>
          <a:p>
            <a:pPr marL="554355" marR="5080" indent="-54165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554990" algn="l"/>
              </a:tabLst>
            </a:pPr>
            <a:r>
              <a:rPr sz="3200" b="1" spc="-20" dirty="0">
                <a:latin typeface="Arial"/>
                <a:cs typeface="Arial"/>
              </a:rPr>
              <a:t>Arterioles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mor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sensitive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than</a:t>
            </a:r>
            <a:r>
              <a:rPr sz="3200" b="1" spc="-20" dirty="0">
                <a:latin typeface="Arial"/>
                <a:cs typeface="Arial"/>
              </a:rPr>
              <a:t> veins </a:t>
            </a:r>
            <a:r>
              <a:rPr sz="3200" b="1" spc="-35" dirty="0">
                <a:latin typeface="Arial"/>
                <a:cs typeface="Arial"/>
              </a:rPr>
              <a:t>→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systemi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vascular</a:t>
            </a:r>
            <a:r>
              <a:rPr sz="3200" b="1" spc="-20" dirty="0">
                <a:latin typeface="Arial"/>
                <a:cs typeface="Arial"/>
              </a:rPr>
              <a:t> resistanc</a:t>
            </a:r>
            <a:r>
              <a:rPr sz="3200" b="1" spc="-15" dirty="0">
                <a:latin typeface="Arial"/>
                <a:cs typeface="Arial"/>
              </a:rPr>
              <a:t>e. </a:t>
            </a:r>
            <a:r>
              <a:rPr sz="3200" b="1" spc="-25" dirty="0">
                <a:latin typeface="Arial"/>
                <a:cs typeface="Arial"/>
              </a:rPr>
              <a:t>Therefor</a:t>
            </a:r>
            <a:r>
              <a:rPr sz="3200" b="1" spc="-3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0" dirty="0">
                <a:latin typeface="Arial"/>
                <a:cs typeface="Arial"/>
              </a:rPr>
              <a:t>orthostatic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hypotension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not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common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vers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١٠٣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0621" y="759586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38735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pc="-30" dirty="0">
                <a:solidFill>
                  <a:srgbClr val="000000"/>
                </a:solidFill>
              </a:rPr>
              <a:t>Wome</a:t>
            </a:r>
            <a:r>
              <a:rPr spc="-20" dirty="0">
                <a:solidFill>
                  <a:srgbClr val="000000"/>
                </a:solidFill>
              </a:rPr>
              <a:t>n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30" dirty="0">
                <a:solidFill>
                  <a:srgbClr val="000000"/>
                </a:solidFill>
              </a:rPr>
              <a:t>ma</a:t>
            </a:r>
            <a:r>
              <a:rPr spc="-20" dirty="0">
                <a:solidFill>
                  <a:srgbClr val="000000"/>
                </a:solidFill>
              </a:rPr>
              <a:t>y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b</a:t>
            </a:r>
            <a:r>
              <a:rPr spc="-20" dirty="0">
                <a:solidFill>
                  <a:srgbClr val="000000"/>
                </a:solidFill>
              </a:rPr>
              <a:t>e </a:t>
            </a:r>
            <a:r>
              <a:rPr spc="-30" dirty="0">
                <a:solidFill>
                  <a:srgbClr val="000000"/>
                </a:solidFill>
              </a:rPr>
              <a:t>mor</a:t>
            </a:r>
            <a:r>
              <a:rPr spc="-20" dirty="0">
                <a:solidFill>
                  <a:srgbClr val="000000"/>
                </a:solidFill>
              </a:rPr>
              <a:t>e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sensitive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than me</a:t>
            </a:r>
            <a:r>
              <a:rPr spc="-20" dirty="0">
                <a:solidFill>
                  <a:srgbClr val="000000"/>
                </a:solidFill>
              </a:rPr>
              <a:t>n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to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th</a:t>
            </a:r>
            <a:r>
              <a:rPr spc="-20" dirty="0">
                <a:solidFill>
                  <a:srgbClr val="000000"/>
                </a:solidFill>
              </a:rPr>
              <a:t>e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hypotensiv</a:t>
            </a:r>
            <a:r>
              <a:rPr spc="-20" dirty="0">
                <a:solidFill>
                  <a:srgbClr val="000000"/>
                </a:solidFill>
              </a:rPr>
              <a:t>e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action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of</a:t>
            </a:r>
            <a:r>
              <a:rPr spc="-15" dirty="0">
                <a:solidFill>
                  <a:srgbClr val="000000"/>
                </a:solidFill>
              </a:rPr>
              <a:t> diltiazem.</a:t>
            </a: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pc="-20" dirty="0">
                <a:solidFill>
                  <a:srgbClr val="000000"/>
                </a:solidFill>
              </a:rPr>
              <a:t>Improve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angin</a:t>
            </a:r>
            <a:r>
              <a:rPr spc="-20" dirty="0">
                <a:solidFill>
                  <a:srgbClr val="000000"/>
                </a:solidFill>
              </a:rPr>
              <a:t>a of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effor</a:t>
            </a:r>
            <a:r>
              <a:rPr spc="-15" dirty="0">
                <a:solidFill>
                  <a:srgbClr val="000000"/>
                </a:solidFill>
              </a:rPr>
              <a:t>t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by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reduction</a:t>
            </a:r>
            <a:r>
              <a:rPr spc="-20" dirty="0">
                <a:solidFill>
                  <a:srgbClr val="000000"/>
                </a:solidFill>
              </a:rPr>
              <a:t> o</a:t>
            </a:r>
            <a:r>
              <a:rPr spc="-15" dirty="0">
                <a:solidFill>
                  <a:srgbClr val="000000"/>
                </a:solidFill>
              </a:rPr>
              <a:t>f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periphera</a:t>
            </a:r>
            <a:r>
              <a:rPr spc="-10" dirty="0">
                <a:solidFill>
                  <a:srgbClr val="000000"/>
                </a:solidFill>
              </a:rPr>
              <a:t>l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vascula</a:t>
            </a:r>
            <a:r>
              <a:rPr spc="-15" dirty="0">
                <a:solidFill>
                  <a:srgbClr val="000000"/>
                </a:solidFill>
              </a:rPr>
              <a:t>r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resistance</a:t>
            </a:r>
            <a:r>
              <a:rPr spc="-10" dirty="0">
                <a:solidFill>
                  <a:srgbClr val="000000"/>
                </a:solidFill>
              </a:rPr>
              <a:t>, </a:t>
            </a:r>
            <a:r>
              <a:rPr spc="-25" dirty="0">
                <a:solidFill>
                  <a:srgbClr val="000000"/>
                </a:solidFill>
              </a:rPr>
              <a:t>and</a:t>
            </a:r>
            <a:r>
              <a:rPr spc="-20" dirty="0">
                <a:solidFill>
                  <a:srgbClr val="000000"/>
                </a:solidFill>
              </a:rPr>
              <a:t> relieve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o</a:t>
            </a:r>
            <a:r>
              <a:rPr spc="-15" dirty="0">
                <a:solidFill>
                  <a:srgbClr val="000000"/>
                </a:solidFill>
              </a:rPr>
              <a:t>f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coronar</a:t>
            </a:r>
            <a:r>
              <a:rPr spc="-20" dirty="0">
                <a:solidFill>
                  <a:srgbClr val="000000"/>
                </a:solidFill>
              </a:rPr>
              <a:t>y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artery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improves</a:t>
            </a:r>
            <a:r>
              <a:rPr spc="-20" dirty="0">
                <a:solidFill>
                  <a:srgbClr val="000000"/>
                </a:solidFill>
              </a:rPr>
              <a:t> varian</a:t>
            </a:r>
            <a:r>
              <a:rPr spc="-15" dirty="0">
                <a:solidFill>
                  <a:srgbClr val="000000"/>
                </a:solidFill>
              </a:rPr>
              <a:t>t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angin</a:t>
            </a:r>
            <a:r>
              <a:rPr spc="-25" dirty="0">
                <a:solidFill>
                  <a:srgbClr val="000000"/>
                </a:solidFill>
              </a:rPr>
              <a:t>a</a:t>
            </a:r>
            <a:r>
              <a:rPr spc="-1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١٠٤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2039" y="5606796"/>
            <a:ext cx="8229600" cy="91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85140" algn="r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١٠٥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1157477"/>
            <a:ext cx="8229593" cy="53637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651763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9458" y="2360245"/>
            <a:ext cx="7581900" cy="3308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267970" indent="-302895">
              <a:lnSpc>
                <a:spcPts val="346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Dihydropyridine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mor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selective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</a:t>
            </a:r>
            <a:r>
              <a:rPr sz="3200" b="1" spc="-20" dirty="0">
                <a:latin typeface="Arial"/>
                <a:cs typeface="Arial"/>
              </a:rPr>
              <a:t>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smo</a:t>
            </a:r>
            <a:r>
              <a:rPr sz="3200" b="1" spc="-20" dirty="0">
                <a:latin typeface="Arial"/>
                <a:cs typeface="Arial"/>
              </a:rPr>
              <a:t>oth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mus</a:t>
            </a:r>
            <a:r>
              <a:rPr sz="3200" b="1" spc="-15" dirty="0">
                <a:latin typeface="Arial"/>
                <a:cs typeface="Arial"/>
              </a:rPr>
              <a:t>cl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35" dirty="0">
                <a:latin typeface="Arial"/>
                <a:cs typeface="Arial"/>
              </a:rPr>
              <a:t>↔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negligible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cardiac myocy</a:t>
            </a:r>
            <a:r>
              <a:rPr sz="3200" b="1" spc="-20" dirty="0">
                <a:latin typeface="Arial"/>
                <a:cs typeface="Arial"/>
              </a:rPr>
              <a:t>tes.</a:t>
            </a:r>
            <a:endParaRPr sz="3200">
              <a:latin typeface="Arial"/>
              <a:cs typeface="Arial"/>
            </a:endParaRPr>
          </a:p>
          <a:p>
            <a:pPr marL="315595" marR="5080" indent="-302895" algn="just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Blockad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smoot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muscle potassiu</a:t>
            </a:r>
            <a:r>
              <a:rPr sz="3200" b="1" spc="-30" dirty="0">
                <a:latin typeface="Arial"/>
                <a:cs typeface="Arial"/>
              </a:rPr>
              <a:t>m </a:t>
            </a:r>
            <a:r>
              <a:rPr sz="3200" b="1" spc="-25" dirty="0">
                <a:latin typeface="Arial"/>
                <a:cs typeface="Arial"/>
              </a:rPr>
              <a:t>channel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 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ver</a:t>
            </a:r>
            <a:r>
              <a:rPr sz="3200" b="1" spc="-1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ami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vasodilation.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١٠٦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841375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023734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Dihydropyridine</a:t>
            </a:r>
            <a:r>
              <a:rPr sz="3200" b="1" spc="-20" dirty="0">
                <a:latin typeface="Arial"/>
                <a:cs typeface="Arial"/>
              </a:rPr>
              <a:t>s </a:t>
            </a:r>
            <a:r>
              <a:rPr sz="3200" b="1" spc="-30" dirty="0">
                <a:latin typeface="Arial"/>
                <a:cs typeface="Arial"/>
              </a:rPr>
              <a:t>ma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differ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20" dirty="0">
                <a:latin typeface="Arial"/>
                <a:cs typeface="Arial"/>
              </a:rPr>
              <a:t> potency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different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beds. Nimodipine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mor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selective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to cerebra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vessel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35" dirty="0">
                <a:latin typeface="Arial"/>
                <a:cs typeface="Arial"/>
              </a:rPr>
              <a:t>→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relieves</a:t>
            </a:r>
            <a:r>
              <a:rPr sz="3200" b="1" spc="-25" dirty="0">
                <a:latin typeface="Arial"/>
                <a:cs typeface="Arial"/>
              </a:rPr>
              <a:t> spas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following</a:t>
            </a:r>
            <a:r>
              <a:rPr sz="3200" b="1" spc="-25" dirty="0">
                <a:latin typeface="Arial"/>
                <a:cs typeface="Arial"/>
              </a:rPr>
              <a:t> subarachnoid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hemorrhage</a:t>
            </a:r>
            <a:r>
              <a:rPr sz="3200" b="1" spc="-25" dirty="0">
                <a:latin typeface="Arial"/>
                <a:cs typeface="Arial"/>
              </a:rPr>
              <a:t> (withdrawn).</a:t>
            </a:r>
            <a:endParaRPr sz="3200">
              <a:latin typeface="Arial"/>
              <a:cs typeface="Arial"/>
            </a:endParaRPr>
          </a:p>
          <a:p>
            <a:pPr marL="31559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Nicardipin</a:t>
            </a:r>
            <a:r>
              <a:rPr sz="3200" b="1" spc="-20" dirty="0">
                <a:latin typeface="Arial"/>
                <a:cs typeface="Arial"/>
              </a:rPr>
              <a:t>e has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simila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</a:t>
            </a:r>
            <a:r>
              <a:rPr sz="3200" b="1" spc="-15" dirty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١٠٧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9648" y="782893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9467" y="2409014"/>
            <a:ext cx="7599045" cy="2577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54355" algn="l"/>
              </a:tabLst>
            </a:pPr>
            <a:r>
              <a:rPr sz="3200" b="1" spc="-25" dirty="0">
                <a:latin typeface="Arial"/>
                <a:cs typeface="Arial"/>
              </a:rPr>
              <a:t>2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muscle:</a:t>
            </a:r>
            <a:endParaRPr sz="3200">
              <a:latin typeface="Arial"/>
              <a:cs typeface="Arial"/>
            </a:endParaRPr>
          </a:p>
          <a:p>
            <a:pPr marL="554355" marR="5080" indent="-541655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is </a:t>
            </a:r>
            <a:r>
              <a:rPr sz="3200" b="1" spc="-20" dirty="0">
                <a:latin typeface="Arial"/>
                <a:cs typeface="Arial"/>
              </a:rPr>
              <a:t>highly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dependent on </a:t>
            </a:r>
            <a:r>
              <a:rPr sz="3200" b="1" spc="-25" dirty="0">
                <a:latin typeface="Arial"/>
                <a:cs typeface="Arial"/>
              </a:rPr>
              <a:t>calciu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influx</a:t>
            </a:r>
            <a:r>
              <a:rPr sz="3200" b="1" spc="-20" dirty="0">
                <a:latin typeface="Arial"/>
                <a:cs typeface="Arial"/>
              </a:rPr>
              <a:t> during </a:t>
            </a:r>
            <a:r>
              <a:rPr sz="3200" b="1" spc="-25" dirty="0">
                <a:latin typeface="Arial"/>
                <a:cs typeface="Arial"/>
              </a:rPr>
              <a:t>eac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action</a:t>
            </a:r>
            <a:r>
              <a:rPr sz="3200" b="1" spc="-15" dirty="0">
                <a:latin typeface="Arial"/>
                <a:cs typeface="Arial"/>
              </a:rPr>
              <a:t> potential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normal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function.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b="1" spc="-20" dirty="0">
                <a:latin typeface="Arial"/>
                <a:cs typeface="Arial"/>
              </a:rPr>
              <a:t>A.</a:t>
            </a:r>
            <a:r>
              <a:rPr sz="3200" b="1" spc="17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contractility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71229" y="5042506"/>
            <a:ext cx="5905500" cy="140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reduce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output </a:t>
            </a:r>
            <a:r>
              <a:rPr sz="3200" b="1" spc="-25" dirty="0">
                <a:latin typeface="Arial"/>
                <a:cs typeface="Arial"/>
              </a:rPr>
              <a:t>and myoca</a:t>
            </a:r>
            <a:r>
              <a:rPr sz="3200" b="1" spc="-20" dirty="0">
                <a:latin typeface="Arial"/>
                <a:cs typeface="Arial"/>
              </a:rPr>
              <a:t>rdia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150" b="1" spc="15" baseline="-21164" dirty="0">
                <a:latin typeface="Arial"/>
                <a:cs typeface="Arial"/>
              </a:rPr>
              <a:t>2</a:t>
            </a:r>
            <a:r>
              <a:rPr sz="3150" b="1" baseline="-21164" dirty="0">
                <a:latin typeface="Arial"/>
                <a:cs typeface="Arial"/>
              </a:rPr>
              <a:t> </a:t>
            </a:r>
            <a:r>
              <a:rPr sz="3150" b="1" spc="-419" baseline="-21164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req</a:t>
            </a:r>
            <a:r>
              <a:rPr sz="3200" b="1" spc="-20" dirty="0">
                <a:latin typeface="Arial"/>
                <a:cs typeface="Arial"/>
              </a:rPr>
              <a:t>u</a:t>
            </a:r>
            <a:r>
              <a:rPr sz="3200" b="1" spc="-25" dirty="0">
                <a:latin typeface="Arial"/>
                <a:cs typeface="Arial"/>
              </a:rPr>
              <a:t>ireme</a:t>
            </a:r>
            <a:r>
              <a:rPr sz="3200" b="1" spc="-15" dirty="0">
                <a:latin typeface="Arial"/>
                <a:cs typeface="Arial"/>
              </a:rPr>
              <a:t>n</a:t>
            </a:r>
            <a:r>
              <a:rPr sz="3200" b="1" spc="-20" dirty="0">
                <a:latin typeface="Arial"/>
                <a:cs typeface="Arial"/>
              </a:rPr>
              <a:t>ts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patients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 </a:t>
            </a:r>
            <a:r>
              <a:rPr sz="3200" b="1" spc="-25" dirty="0">
                <a:latin typeface="Arial"/>
                <a:cs typeface="Arial"/>
              </a:rPr>
              <a:t>angina.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١٠٨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859535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9014"/>
            <a:ext cx="7827645" cy="3065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355" indent="-541655">
              <a:lnSpc>
                <a:spcPct val="100000"/>
              </a:lnSpc>
              <a:buFont typeface="Arial"/>
              <a:buAutoNum type="alphaUcPeriod" startAt="2"/>
              <a:tabLst>
                <a:tab pos="554355" algn="l"/>
              </a:tabLst>
            </a:pPr>
            <a:r>
              <a:rPr sz="3200" b="1" spc="-25" dirty="0">
                <a:latin typeface="Arial"/>
                <a:cs typeface="Arial"/>
              </a:rPr>
              <a:t>Reductio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sinu</a:t>
            </a:r>
            <a:r>
              <a:rPr sz="3200" b="1" spc="-20" dirty="0">
                <a:latin typeface="Arial"/>
                <a:cs typeface="Arial"/>
              </a:rPr>
              <a:t>s rate.</a:t>
            </a:r>
            <a:endParaRPr sz="3200">
              <a:latin typeface="Arial"/>
              <a:cs typeface="Arial"/>
            </a:endParaRPr>
          </a:p>
          <a:p>
            <a:pPr marL="554355" marR="5080" indent="-541655" algn="just">
              <a:lnSpc>
                <a:spcPct val="100000"/>
              </a:lnSpc>
              <a:spcBef>
                <a:spcPts val="765"/>
              </a:spcBef>
              <a:buFont typeface="Arial"/>
              <a:buAutoNum type="alphaUcPeriod" startAt="2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Reductio</a:t>
            </a:r>
            <a:r>
              <a:rPr sz="3200" b="1" spc="-20" dirty="0">
                <a:latin typeface="Arial"/>
                <a:cs typeface="Arial"/>
              </a:rPr>
              <a:t>n 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conductio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throug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 the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AV</a:t>
            </a:r>
            <a:r>
              <a:rPr sz="3200" b="1" spc="-20" dirty="0">
                <a:latin typeface="Arial"/>
                <a:cs typeface="Arial"/>
              </a:rPr>
              <a:t>-node.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(</a:t>
            </a:r>
            <a:r>
              <a:rPr sz="3200" b="1" spc="-20" dirty="0">
                <a:solidFill>
                  <a:srgbClr val="9A3365"/>
                </a:solidFill>
                <a:latin typeface="Arial"/>
                <a:cs typeface="Arial"/>
              </a:rPr>
              <a:t>slow</a:t>
            </a:r>
            <a:r>
              <a:rPr sz="3200" b="1" spc="-25" dirty="0">
                <a:solidFill>
                  <a:srgbClr val="9A3365"/>
                </a:solidFill>
                <a:latin typeface="Arial"/>
                <a:cs typeface="Arial"/>
              </a:rPr>
              <a:t>-respons</a:t>
            </a:r>
            <a:r>
              <a:rPr sz="3200" b="1" spc="-15" dirty="0">
                <a:solidFill>
                  <a:srgbClr val="9A3365"/>
                </a:solidFill>
                <a:latin typeface="Arial"/>
                <a:cs typeface="Arial"/>
              </a:rPr>
              <a:t>e,</a:t>
            </a:r>
            <a:r>
              <a:rPr sz="3200" b="1" spc="-30" dirty="0">
                <a:solidFill>
                  <a:srgbClr val="9A3365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9A3365"/>
                </a:solidFill>
                <a:latin typeface="Arial"/>
                <a:cs typeface="Arial"/>
              </a:rPr>
              <a:t>or</a:t>
            </a:r>
            <a:r>
              <a:rPr sz="3200" b="1" dirty="0">
                <a:solidFill>
                  <a:srgbClr val="9A3365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9A3365"/>
                </a:solidFill>
                <a:latin typeface="Arial"/>
                <a:cs typeface="Arial"/>
              </a:rPr>
              <a:t>calciu</a:t>
            </a:r>
            <a:r>
              <a:rPr sz="3200" b="1" spc="-20" dirty="0">
                <a:solidFill>
                  <a:srgbClr val="9A3365"/>
                </a:solidFill>
                <a:latin typeface="Arial"/>
                <a:cs typeface="Arial"/>
              </a:rPr>
              <a:t>m- dependent,</a:t>
            </a:r>
            <a:r>
              <a:rPr sz="3200" b="1" spc="-40" dirty="0">
                <a:solidFill>
                  <a:srgbClr val="9A3365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9A3365"/>
                </a:solidFill>
                <a:latin typeface="Arial"/>
                <a:cs typeface="Arial"/>
              </a:rPr>
              <a:t>action</a:t>
            </a:r>
            <a:r>
              <a:rPr sz="3200" b="1" spc="-10" dirty="0">
                <a:solidFill>
                  <a:srgbClr val="9A3365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9A3365"/>
                </a:solidFill>
                <a:latin typeface="Arial"/>
                <a:cs typeface="Arial"/>
              </a:rPr>
              <a:t>potential</a:t>
            </a:r>
            <a:r>
              <a:rPr sz="3200" b="1" spc="-35" dirty="0">
                <a:solidFill>
                  <a:srgbClr val="9A3365"/>
                </a:solidFill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554355" marR="96520" indent="-54165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Dihydropyridine</a:t>
            </a:r>
            <a:r>
              <a:rPr sz="3200" b="1" spc="-20" dirty="0">
                <a:latin typeface="Arial"/>
                <a:cs typeface="Arial"/>
              </a:rPr>
              <a:t>s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not effective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١٠٩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1783714">
              <a:lnSpc>
                <a:spcPct val="100000"/>
              </a:lnSpc>
            </a:pPr>
            <a:r>
              <a:rPr sz="4400" spc="-40" dirty="0"/>
              <a:t>H</a:t>
            </a:r>
            <a:r>
              <a:rPr sz="4400" spc="-25" dirty="0"/>
              <a:t>ypertension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33073" y="3773423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33073" y="3794759"/>
            <a:ext cx="226060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5551" y="0"/>
                </a:lnTo>
              </a:path>
            </a:pathLst>
          </a:custGeom>
          <a:ln w="3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11585" y="2409014"/>
            <a:ext cx="7204075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28575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Baroreflexe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+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Renin-angiotensin- aldosteron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syste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coordinate</a:t>
            </a:r>
            <a:r>
              <a:rPr sz="3200" b="1" spc="-20" dirty="0">
                <a:latin typeface="Arial"/>
                <a:cs typeface="Arial"/>
              </a:rPr>
              <a:t> function</a:t>
            </a:r>
            <a:r>
              <a:rPr sz="3200" b="1" spc="-25" dirty="0">
                <a:latin typeface="Arial"/>
                <a:cs typeface="Arial"/>
              </a:rPr>
              <a:t> 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4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contro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0" dirty="0">
                <a:latin typeface="Arial"/>
                <a:cs typeface="Arial"/>
              </a:rPr>
              <a:t>sites.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Loca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releas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 </a:t>
            </a:r>
            <a:r>
              <a:rPr sz="3200" b="1" spc="-25" dirty="0">
                <a:latin typeface="Arial"/>
                <a:cs typeface="Arial"/>
              </a:rPr>
              <a:t>hormone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fro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 vascula</a:t>
            </a:r>
            <a:r>
              <a:rPr sz="3200" b="1" spc="-15" dirty="0">
                <a:latin typeface="Arial"/>
                <a:cs typeface="Arial"/>
              </a:rPr>
              <a:t>r </a:t>
            </a:r>
            <a:r>
              <a:rPr sz="3200" b="1" spc="-25" dirty="0">
                <a:latin typeface="Arial"/>
                <a:cs typeface="Arial"/>
              </a:rPr>
              <a:t>endotheliu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may</a:t>
            </a:r>
            <a:r>
              <a:rPr sz="3200" b="1" spc="-20" dirty="0">
                <a:latin typeface="Arial"/>
                <a:cs typeface="Arial"/>
              </a:rPr>
              <a:t> contribute to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regulation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vascular</a:t>
            </a:r>
            <a:r>
              <a:rPr sz="3200" b="1" spc="-20" dirty="0">
                <a:latin typeface="Arial"/>
                <a:cs typeface="Arial"/>
              </a:rPr>
              <a:t> resistance: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١١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877393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53267" y="2424253"/>
            <a:ext cx="7141845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355" marR="288925" indent="-541655">
              <a:lnSpc>
                <a:spcPct val="100000"/>
              </a:lnSpc>
              <a:buFont typeface="Arial"/>
              <a:buChar char="•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Relaxatio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 bronchial,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GI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uterine </a:t>
            </a:r>
            <a:r>
              <a:rPr sz="3200" b="1" spc="-25" dirty="0">
                <a:latin typeface="Arial"/>
                <a:cs typeface="Arial"/>
              </a:rPr>
              <a:t>smoot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ma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also</a:t>
            </a:r>
            <a:r>
              <a:rPr sz="3200" b="1" spc="-20" dirty="0">
                <a:latin typeface="Arial"/>
                <a:cs typeface="Arial"/>
              </a:rPr>
              <a:t> occur.</a:t>
            </a:r>
            <a:endParaRPr sz="3200">
              <a:latin typeface="Arial"/>
              <a:cs typeface="Arial"/>
            </a:endParaRPr>
          </a:p>
          <a:p>
            <a:pPr marL="554355" marR="5080" indent="-542290">
              <a:lnSpc>
                <a:spcPct val="100000"/>
              </a:lnSpc>
              <a:spcBef>
                <a:spcPts val="765"/>
              </a:spcBef>
              <a:tabLst>
                <a:tab pos="554355" algn="l"/>
              </a:tabLst>
            </a:pPr>
            <a:r>
              <a:rPr sz="3200" b="1" spc="-25" dirty="0">
                <a:latin typeface="Arial"/>
                <a:cs typeface="Arial"/>
              </a:rPr>
              <a:t>3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Skeleta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5" dirty="0">
                <a:latin typeface="Arial"/>
                <a:cs typeface="Arial"/>
              </a:rPr>
              <a:t>muscle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u="heavy" spc="-25" dirty="0">
                <a:latin typeface="Arial"/>
                <a:cs typeface="Arial"/>
              </a:rPr>
              <a:t>no</a:t>
            </a:r>
            <a:r>
              <a:rPr sz="3200" b="1" u="heavy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affected becaus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us</a:t>
            </a:r>
            <a:r>
              <a:rPr sz="3200" b="1" spc="-20" dirty="0">
                <a:latin typeface="Arial"/>
                <a:cs typeface="Arial"/>
              </a:rPr>
              <a:t>e intracellula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</a:t>
            </a:r>
            <a:r>
              <a:rPr sz="3150" b="1" spc="15" baseline="25132" dirty="0">
                <a:latin typeface="Arial"/>
                <a:cs typeface="Arial"/>
              </a:rPr>
              <a:t>2</a:t>
            </a:r>
            <a:r>
              <a:rPr sz="3150" b="1" spc="7" baseline="25132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pool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do not need </a:t>
            </a:r>
            <a:r>
              <a:rPr sz="3200" b="1" spc="-30" dirty="0">
                <a:latin typeface="Arial"/>
                <a:cs typeface="Arial"/>
              </a:rPr>
              <a:t>much</a:t>
            </a:r>
            <a:r>
              <a:rPr sz="3200" b="1" spc="-25" dirty="0">
                <a:latin typeface="Arial"/>
                <a:cs typeface="Arial"/>
              </a:rPr>
              <a:t> transmembran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</a:t>
            </a:r>
            <a:r>
              <a:rPr sz="3150" b="1" spc="15" baseline="25132" dirty="0">
                <a:latin typeface="Arial"/>
                <a:cs typeface="Arial"/>
              </a:rPr>
              <a:t>2</a:t>
            </a:r>
            <a:r>
              <a:rPr sz="3150" b="1" baseline="25132" dirty="0">
                <a:latin typeface="Arial"/>
                <a:cs typeface="Arial"/>
              </a:rPr>
              <a:t> </a:t>
            </a:r>
            <a:r>
              <a:rPr sz="3150" b="1" spc="-419" baseline="25132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influ</a:t>
            </a:r>
            <a:r>
              <a:rPr sz="3200" b="1" spc="-30" dirty="0">
                <a:latin typeface="Arial"/>
                <a:cs typeface="Arial"/>
              </a:rPr>
              <a:t>x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١١٠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926386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226934" cy="2480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65150" algn="l"/>
              </a:tabLst>
            </a:pPr>
            <a:r>
              <a:rPr sz="3200" b="1" spc="-25" dirty="0">
                <a:latin typeface="Arial"/>
                <a:cs typeface="Arial"/>
              </a:rPr>
              <a:t>4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Others:</a:t>
            </a:r>
            <a:endParaRPr sz="3200">
              <a:latin typeface="Arial"/>
              <a:cs typeface="Arial"/>
            </a:endParaRPr>
          </a:p>
          <a:p>
            <a:pPr marL="565150" marR="5080" indent="-55245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565150" algn="l"/>
              </a:tabLst>
            </a:pPr>
            <a:r>
              <a:rPr sz="3200" b="1" spc="-25" dirty="0">
                <a:latin typeface="Arial"/>
                <a:cs typeface="Arial"/>
              </a:rPr>
              <a:t>Verapami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blocks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p-glycoproteins,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efflux</a:t>
            </a:r>
            <a:r>
              <a:rPr sz="3200" b="1" spc="-25" dirty="0">
                <a:latin typeface="Arial"/>
                <a:cs typeface="Arial"/>
              </a:rPr>
              <a:t>-transporter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thus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may</a:t>
            </a:r>
            <a:r>
              <a:rPr sz="3200" b="1" spc="-25" dirty="0">
                <a:latin typeface="Arial"/>
                <a:cs typeface="Arial"/>
              </a:rPr>
              <a:t> reduc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resistanc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cance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cel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5" dirty="0">
                <a:latin typeface="Arial"/>
                <a:cs typeface="Arial"/>
              </a:rPr>
              <a:t>to chemotherapeuti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gent</a:t>
            </a:r>
            <a:r>
              <a:rPr sz="3200" b="1" spc="-3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١١١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962" rIns="0" bIns="0" rtlCol="0">
            <a:spAutoFit/>
          </a:bodyPr>
          <a:lstStyle/>
          <a:p>
            <a:pPr marL="44450">
              <a:lnSpc>
                <a:spcPts val="5235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81867" y="2284553"/>
            <a:ext cx="7396480" cy="3540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Advers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Effects:</a:t>
            </a:r>
            <a:endParaRPr sz="3200">
              <a:latin typeface="Arial"/>
              <a:cs typeface="Arial"/>
            </a:endParaRPr>
          </a:p>
          <a:p>
            <a:pPr marL="554355" marR="26034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depression</a:t>
            </a:r>
            <a:r>
              <a:rPr sz="3200" b="1" spc="-15" dirty="0">
                <a:latin typeface="Arial"/>
                <a:cs typeface="Arial"/>
              </a:rPr>
              <a:t>:</a:t>
            </a:r>
            <a:r>
              <a:rPr sz="3200" b="1" spc="-25" dirty="0">
                <a:latin typeface="Arial"/>
                <a:cs typeface="Arial"/>
              </a:rPr>
              <a:t> bradycardia,</a:t>
            </a:r>
            <a:r>
              <a:rPr sz="3200" b="1" spc="-20" dirty="0">
                <a:latin typeface="Arial"/>
                <a:cs typeface="Arial"/>
              </a:rPr>
              <a:t> cardiac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arrest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AV-block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and congestiv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hear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failure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(verapamil,</a:t>
            </a:r>
            <a:r>
              <a:rPr sz="3200" b="1" spc="-20" dirty="0">
                <a:latin typeface="Arial"/>
                <a:cs typeface="Arial"/>
              </a:rPr>
              <a:t> diltiazem)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554355" marR="5080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0" dirty="0">
                <a:latin typeface="Arial"/>
                <a:cs typeface="Arial"/>
              </a:rPr>
              <a:t>Flushing,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dizziness,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nausea,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constipatio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periphera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30" dirty="0">
                <a:latin typeface="Arial"/>
                <a:cs typeface="Arial"/>
              </a:rPr>
              <a:t>edema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١١٢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765888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9467" y="2409014"/>
            <a:ext cx="7520940" cy="2577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0" indent="-552450">
              <a:lnSpc>
                <a:spcPct val="100000"/>
              </a:lnSpc>
              <a:buFont typeface="Arial"/>
              <a:buAutoNum type="arabicPeriod" startAt="3"/>
              <a:tabLst>
                <a:tab pos="565785" algn="l"/>
              </a:tabLst>
            </a:pPr>
            <a:r>
              <a:rPr sz="3200" b="1" spc="-25" dirty="0">
                <a:latin typeface="Arial"/>
                <a:cs typeface="Arial"/>
              </a:rPr>
              <a:t>Dihydropyridines:</a:t>
            </a:r>
            <a:endParaRPr sz="3200">
              <a:latin typeface="Arial"/>
              <a:cs typeface="Arial"/>
            </a:endParaRPr>
          </a:p>
          <a:p>
            <a:pPr marL="565150" lvl="1">
              <a:lnSpc>
                <a:spcPct val="100000"/>
              </a:lnSpc>
              <a:spcBef>
                <a:spcPts val="765"/>
              </a:spcBef>
              <a:buFont typeface="Arial"/>
              <a:buAutoNum type="alphaLcPeriod"/>
              <a:tabLst>
                <a:tab pos="1016000" algn="l"/>
              </a:tabLst>
            </a:pPr>
            <a:r>
              <a:rPr sz="3200" b="1" spc="-25" dirty="0">
                <a:latin typeface="Arial"/>
                <a:cs typeface="Arial"/>
              </a:rPr>
              <a:t>Refle</a:t>
            </a:r>
            <a:r>
              <a:rPr sz="3200" b="1" spc="-20" dirty="0">
                <a:latin typeface="Arial"/>
                <a:cs typeface="Arial"/>
              </a:rPr>
              <a:t>x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sympatheti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stimulatio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35" dirty="0">
                <a:latin typeface="Arial"/>
                <a:cs typeface="Arial"/>
              </a:rPr>
              <a:t>→</a:t>
            </a:r>
            <a:endParaRPr sz="3200">
              <a:latin typeface="Arial"/>
              <a:cs typeface="Arial"/>
            </a:endParaRPr>
          </a:p>
          <a:p>
            <a:pPr marL="56515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reflex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tachycardia.</a:t>
            </a:r>
            <a:endParaRPr sz="3200">
              <a:latin typeface="Arial"/>
              <a:cs typeface="Arial"/>
            </a:endParaRPr>
          </a:p>
          <a:p>
            <a:pPr marL="565150" marR="163195" lvl="1">
              <a:lnSpc>
                <a:spcPct val="100000"/>
              </a:lnSpc>
              <a:spcBef>
                <a:spcPts val="765"/>
              </a:spcBef>
              <a:buFont typeface="Arial"/>
              <a:buAutoNum type="alphaLcPeriod" startAt="2"/>
              <a:tabLst>
                <a:tab pos="1038225" algn="l"/>
              </a:tabLst>
            </a:pPr>
            <a:r>
              <a:rPr sz="3200" b="1" spc="-25" dirty="0">
                <a:latin typeface="Arial"/>
                <a:cs typeface="Arial"/>
              </a:rPr>
              <a:t>Reni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secretion</a:t>
            </a:r>
            <a:r>
              <a:rPr sz="3200" b="1" spc="-15" dirty="0">
                <a:latin typeface="Arial"/>
                <a:cs typeface="Arial"/>
              </a:rPr>
              <a:t>: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retention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 </a:t>
            </a:r>
            <a:r>
              <a:rPr sz="3200" b="1" spc="-3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a</a:t>
            </a:r>
            <a:r>
              <a:rPr sz="3150" b="1" spc="15" baseline="25132" dirty="0">
                <a:latin typeface="Arial"/>
                <a:cs typeface="Arial"/>
              </a:rPr>
              <a:t>+</a:t>
            </a:r>
            <a:r>
              <a:rPr sz="3150" b="1" spc="7" baseline="25132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wate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&amp;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vasoconstriction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١١٣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726027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331116"/>
            <a:ext cx="7612380" cy="3475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Note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2400" b="1" spc="-20" dirty="0">
                <a:solidFill>
                  <a:srgbClr val="FF0000"/>
                </a:solidFill>
                <a:latin typeface="Arial"/>
                <a:cs typeface="Arial"/>
              </a:rPr>
              <a:t>an</a:t>
            </a:r>
            <a:r>
              <a:rPr sz="2400" b="1" spc="-1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Arial"/>
                <a:cs typeface="Arial"/>
              </a:rPr>
              <a:t>precautions:</a:t>
            </a:r>
            <a:endParaRPr sz="2400">
              <a:latin typeface="Arial"/>
              <a:cs typeface="Arial"/>
            </a:endParaRPr>
          </a:p>
          <a:p>
            <a:pPr marL="554355" marR="791845" indent="-541655">
              <a:lnSpc>
                <a:spcPct val="100000"/>
              </a:lnSpc>
              <a:spcBef>
                <a:spcPts val="57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2400" b="1" spc="-20" dirty="0">
                <a:latin typeface="Arial"/>
                <a:cs typeface="Arial"/>
              </a:rPr>
              <a:t>V</a:t>
            </a:r>
            <a:r>
              <a:rPr sz="2400" b="1" spc="-5" dirty="0">
                <a:latin typeface="Arial"/>
                <a:cs typeface="Arial"/>
              </a:rPr>
              <a:t>erapa</a:t>
            </a:r>
            <a:r>
              <a:rPr sz="2400" b="1" spc="5" dirty="0">
                <a:latin typeface="Arial"/>
                <a:cs typeface="Arial"/>
              </a:rPr>
              <a:t>m</a:t>
            </a:r>
            <a:r>
              <a:rPr sz="2400" b="1" spc="-15" dirty="0">
                <a:latin typeface="Arial"/>
                <a:cs typeface="Arial"/>
              </a:rPr>
              <a:t>i</a:t>
            </a:r>
            <a:r>
              <a:rPr sz="2400" b="1" spc="-10" dirty="0">
                <a:latin typeface="Arial"/>
                <a:cs typeface="Arial"/>
              </a:rPr>
              <a:t>l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an</a:t>
            </a:r>
            <a:r>
              <a:rPr sz="2400" b="1" spc="-15" dirty="0">
                <a:latin typeface="Arial"/>
                <a:cs typeface="Arial"/>
              </a:rPr>
              <a:t>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dilti</a:t>
            </a:r>
            <a:r>
              <a:rPr sz="2400" b="1" spc="-5" dirty="0">
                <a:latin typeface="Arial"/>
                <a:cs typeface="Arial"/>
              </a:rPr>
              <a:t>aze</a:t>
            </a:r>
            <a:r>
              <a:rPr sz="2400" b="1" dirty="0">
                <a:latin typeface="Arial"/>
                <a:cs typeface="Arial"/>
              </a:rPr>
              <a:t>m</a:t>
            </a:r>
            <a:r>
              <a:rPr sz="2400" b="1" spc="-5" dirty="0">
                <a:latin typeface="Arial"/>
                <a:cs typeface="Arial"/>
              </a:rPr>
              <a:t> s</a:t>
            </a:r>
            <a:r>
              <a:rPr sz="2400" b="1" spc="-20" dirty="0">
                <a:latin typeface="Arial"/>
                <a:cs typeface="Arial"/>
              </a:rPr>
              <a:t>houl</a:t>
            </a:r>
            <a:r>
              <a:rPr sz="2400" b="1" spc="-15" dirty="0">
                <a:latin typeface="Arial"/>
                <a:cs typeface="Arial"/>
              </a:rPr>
              <a:t>d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u="heavy" spc="-25" dirty="0">
                <a:latin typeface="Arial"/>
                <a:cs typeface="Arial"/>
              </a:rPr>
              <a:t>NO</a:t>
            </a:r>
            <a:r>
              <a:rPr sz="2400" b="1" u="heavy" spc="-15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b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 co- administere</a:t>
            </a:r>
            <a:r>
              <a:rPr sz="2400" b="1" dirty="0">
                <a:latin typeface="Arial"/>
                <a:cs typeface="Arial"/>
              </a:rPr>
              <a:t>d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wit</a:t>
            </a:r>
            <a:r>
              <a:rPr sz="2400" b="1" spc="-15" dirty="0">
                <a:latin typeface="Arial"/>
                <a:cs typeface="Arial"/>
              </a:rPr>
              <a:t>h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β</a:t>
            </a:r>
            <a:r>
              <a:rPr sz="2400" b="1" spc="-5" dirty="0">
                <a:latin typeface="Arial"/>
                <a:cs typeface="Arial"/>
              </a:rPr>
              <a:t>-blockers</a:t>
            </a:r>
            <a:r>
              <a:rPr sz="2400" b="1" dirty="0">
                <a:latin typeface="Arial"/>
                <a:cs typeface="Arial"/>
              </a:rPr>
              <a:t>.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Why?</a:t>
            </a:r>
            <a:r>
              <a:rPr sz="2400" b="1" spc="-20" dirty="0">
                <a:latin typeface="Arial"/>
                <a:cs typeface="Arial"/>
              </a:rPr>
              <a:t> Dih</a:t>
            </a:r>
            <a:r>
              <a:rPr sz="2400" b="1" spc="-5" dirty="0">
                <a:latin typeface="Arial"/>
                <a:cs typeface="Arial"/>
              </a:rPr>
              <a:t>y</a:t>
            </a:r>
            <a:r>
              <a:rPr sz="2400" b="1" spc="-15" dirty="0">
                <a:latin typeface="Arial"/>
                <a:cs typeface="Arial"/>
              </a:rPr>
              <a:t>dr</a:t>
            </a:r>
            <a:r>
              <a:rPr sz="2400" b="1" spc="-20" dirty="0">
                <a:latin typeface="Arial"/>
                <a:cs typeface="Arial"/>
              </a:rPr>
              <a:t>opyridine</a:t>
            </a:r>
            <a:r>
              <a:rPr sz="2400" b="1" spc="-15" dirty="0">
                <a:latin typeface="Arial"/>
                <a:cs typeface="Arial"/>
              </a:rPr>
              <a:t>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can</a:t>
            </a:r>
            <a:r>
              <a:rPr sz="2400" b="1" dirty="0">
                <a:latin typeface="Arial"/>
                <a:cs typeface="Arial"/>
              </a:rPr>
              <a:t>! </a:t>
            </a:r>
            <a:r>
              <a:rPr sz="2400" b="1" spc="-25" dirty="0">
                <a:latin typeface="Arial"/>
                <a:cs typeface="Arial"/>
              </a:rPr>
              <a:t>Wh</a:t>
            </a:r>
            <a:r>
              <a:rPr sz="2400" b="1" spc="-5" dirty="0">
                <a:latin typeface="Arial"/>
                <a:cs typeface="Arial"/>
              </a:rPr>
              <a:t>y</a:t>
            </a:r>
            <a:r>
              <a:rPr sz="2400" b="1" spc="-15" dirty="0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  <a:p>
            <a:pPr marL="554355" marR="1278890" indent="-541655">
              <a:lnSpc>
                <a:spcPct val="100000"/>
              </a:lnSpc>
              <a:spcBef>
                <a:spcPts val="57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2400" b="1" spc="-20" dirty="0">
                <a:latin typeface="Arial"/>
                <a:cs typeface="Arial"/>
              </a:rPr>
              <a:t>Dihydropyridine</a:t>
            </a:r>
            <a:r>
              <a:rPr sz="2400" b="1" spc="-15" dirty="0">
                <a:latin typeface="Arial"/>
                <a:cs typeface="Arial"/>
              </a:rPr>
              <a:t>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ca</a:t>
            </a:r>
            <a:r>
              <a:rPr sz="2400" b="1" dirty="0">
                <a:latin typeface="Arial"/>
                <a:cs typeface="Arial"/>
              </a:rPr>
              <a:t>n </a:t>
            </a:r>
            <a:r>
              <a:rPr sz="2400" b="1" spc="-20" dirty="0">
                <a:latin typeface="Arial"/>
                <a:cs typeface="Arial"/>
              </a:rPr>
              <a:t>b</a:t>
            </a:r>
            <a:r>
              <a:rPr sz="2400" b="1" spc="-15" dirty="0">
                <a:latin typeface="Arial"/>
                <a:cs typeface="Arial"/>
              </a:rPr>
              <a:t>e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combine</a:t>
            </a:r>
            <a:r>
              <a:rPr sz="2400" b="1" spc="-15" dirty="0">
                <a:latin typeface="Arial"/>
                <a:cs typeface="Arial"/>
              </a:rPr>
              <a:t>d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with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verapami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an</a:t>
            </a:r>
            <a:r>
              <a:rPr sz="2400" b="1" spc="-15" dirty="0">
                <a:latin typeface="Arial"/>
                <a:cs typeface="Arial"/>
              </a:rPr>
              <a:t>d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diltiazem.</a:t>
            </a:r>
            <a:endParaRPr sz="2400">
              <a:latin typeface="Arial"/>
              <a:cs typeface="Arial"/>
            </a:endParaRPr>
          </a:p>
          <a:p>
            <a:pPr marL="554355" marR="5080" indent="-541655">
              <a:lnSpc>
                <a:spcPct val="100000"/>
              </a:lnSpc>
              <a:spcBef>
                <a:spcPts val="57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2400" b="1" spc="-5" dirty="0">
                <a:latin typeface="Arial"/>
                <a:cs typeface="Arial"/>
              </a:rPr>
              <a:t>Immediat</a:t>
            </a:r>
            <a:r>
              <a:rPr sz="2400" b="1" dirty="0">
                <a:latin typeface="Arial"/>
                <a:cs typeface="Arial"/>
              </a:rPr>
              <a:t>e </a:t>
            </a:r>
            <a:r>
              <a:rPr sz="2400" b="1" spc="-5" dirty="0">
                <a:latin typeface="Arial"/>
                <a:cs typeface="Arial"/>
              </a:rPr>
              <a:t>releas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short-actin</a:t>
            </a:r>
            <a:r>
              <a:rPr sz="2400" b="1" spc="-15" dirty="0">
                <a:latin typeface="Arial"/>
                <a:cs typeface="Arial"/>
              </a:rPr>
              <a:t>g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dihydropyridines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ca</a:t>
            </a:r>
            <a:r>
              <a:rPr sz="2400" b="1" dirty="0">
                <a:latin typeface="Arial"/>
                <a:cs typeface="Arial"/>
              </a:rPr>
              <a:t>n </a:t>
            </a:r>
            <a:r>
              <a:rPr sz="2400" b="1" spc="-5" dirty="0">
                <a:latin typeface="Arial"/>
                <a:cs typeface="Arial"/>
              </a:rPr>
              <a:t>precipitat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angin</a:t>
            </a:r>
            <a:r>
              <a:rPr sz="2400" b="1" spc="-15" dirty="0">
                <a:latin typeface="Arial"/>
                <a:cs typeface="Arial"/>
              </a:rPr>
              <a:t>a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pectori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in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patient</a:t>
            </a:r>
            <a:r>
              <a:rPr sz="2400" b="1" spc="-15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with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coronar</a:t>
            </a:r>
            <a:r>
              <a:rPr sz="2400" b="1" dirty="0">
                <a:latin typeface="Arial"/>
                <a:cs typeface="Arial"/>
              </a:rPr>
              <a:t>y </a:t>
            </a:r>
            <a:r>
              <a:rPr sz="2400" b="1" spc="-5" dirty="0">
                <a:latin typeface="Arial"/>
                <a:cs typeface="Arial"/>
              </a:rPr>
              <a:t>arter</a:t>
            </a:r>
            <a:r>
              <a:rPr sz="2400" b="1" dirty="0">
                <a:latin typeface="Arial"/>
                <a:cs typeface="Arial"/>
              </a:rPr>
              <a:t>y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diseas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–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contraindicate</a:t>
            </a:r>
            <a:r>
              <a:rPr sz="2400" b="1" spc="-15" dirty="0">
                <a:latin typeface="Arial"/>
                <a:cs typeface="Arial"/>
              </a:rPr>
              <a:t>d.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Why?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١١٤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3267" y="5915564"/>
            <a:ext cx="606679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54355" algn="l"/>
              </a:tabLst>
            </a:pPr>
            <a:r>
              <a:rPr sz="2400" b="1" spc="-20" dirty="0">
                <a:latin typeface="Arial"/>
                <a:cs typeface="Arial"/>
              </a:rPr>
              <a:t>4</a:t>
            </a:r>
            <a:r>
              <a:rPr sz="2400" b="1" spc="-10" dirty="0">
                <a:latin typeface="Arial"/>
                <a:cs typeface="Arial"/>
              </a:rPr>
              <a:t>.</a:t>
            </a:r>
            <a:r>
              <a:rPr sz="2400" b="1" dirty="0">
                <a:latin typeface="Arial"/>
                <a:cs typeface="Arial"/>
              </a:rPr>
              <a:t>	</a:t>
            </a:r>
            <a:r>
              <a:rPr sz="2400" b="1" spc="-20" dirty="0">
                <a:latin typeface="Arial"/>
                <a:cs typeface="Arial"/>
              </a:rPr>
              <a:t>Al</a:t>
            </a:r>
            <a:r>
              <a:rPr sz="2400" b="1" spc="-10" dirty="0">
                <a:latin typeface="Arial"/>
                <a:cs typeface="Arial"/>
              </a:rPr>
              <a:t>l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ca</a:t>
            </a:r>
            <a:r>
              <a:rPr sz="2400" b="1" dirty="0">
                <a:latin typeface="Arial"/>
                <a:cs typeface="Arial"/>
              </a:rPr>
              <a:t>n </a:t>
            </a:r>
            <a:r>
              <a:rPr sz="2400" b="1" spc="-5" dirty="0">
                <a:latin typeface="Arial"/>
                <a:cs typeface="Arial"/>
              </a:rPr>
              <a:t>increas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digoxi</a:t>
            </a:r>
            <a:r>
              <a:rPr sz="2400" b="1" spc="-15" dirty="0">
                <a:latin typeface="Arial"/>
                <a:cs typeface="Arial"/>
              </a:rPr>
              <a:t>n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seru</a:t>
            </a:r>
            <a:r>
              <a:rPr sz="2400" b="1" dirty="0">
                <a:latin typeface="Arial"/>
                <a:cs typeface="Arial"/>
              </a:rPr>
              <a:t>m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levels.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ts val="5235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28635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53" y="2055953"/>
            <a:ext cx="7645400" cy="412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Therapeutic</a:t>
            </a:r>
            <a:r>
              <a:rPr sz="3200" b="1" spc="-4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Uses:</a:t>
            </a:r>
            <a:endParaRPr sz="32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Hypertension</a:t>
            </a:r>
            <a:endParaRPr sz="3200">
              <a:latin typeface="Arial"/>
              <a:cs typeface="Arial"/>
            </a:endParaRPr>
          </a:p>
          <a:p>
            <a:pPr marL="554355" marR="929640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Angin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pectoris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myocardial</a:t>
            </a:r>
            <a:r>
              <a:rPr sz="3200" b="1" spc="-15" dirty="0">
                <a:latin typeface="Arial"/>
                <a:cs typeface="Arial"/>
              </a:rPr>
              <a:t> i</a:t>
            </a:r>
            <a:r>
              <a:rPr sz="3200" b="1" spc="-20" dirty="0">
                <a:latin typeface="Arial"/>
                <a:cs typeface="Arial"/>
              </a:rPr>
              <a:t>nfarction</a:t>
            </a:r>
            <a:endParaRPr sz="3200">
              <a:latin typeface="Arial"/>
              <a:cs typeface="Arial"/>
            </a:endParaRPr>
          </a:p>
          <a:p>
            <a:pPr marL="554355" marR="5080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Sup</a:t>
            </a:r>
            <a:r>
              <a:rPr sz="3200" b="1" spc="-20" dirty="0">
                <a:latin typeface="Arial"/>
                <a:cs typeface="Arial"/>
              </a:rPr>
              <a:t>raventricular </a:t>
            </a:r>
            <a:r>
              <a:rPr sz="3200" b="1" spc="-25" dirty="0">
                <a:latin typeface="Arial"/>
                <a:cs typeface="Arial"/>
              </a:rPr>
              <a:t>tac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yarr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ythmia's (Supraventricula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tachycardia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0" dirty="0">
                <a:latin typeface="Arial"/>
                <a:cs typeface="Arial"/>
              </a:rPr>
              <a:t>atrial</a:t>
            </a:r>
            <a:r>
              <a:rPr sz="3200" b="1" spc="-15" dirty="0">
                <a:latin typeface="Arial"/>
                <a:cs typeface="Arial"/>
              </a:rPr>
              <a:t> fi</a:t>
            </a:r>
            <a:r>
              <a:rPr sz="3200" b="1" spc="-20" dirty="0">
                <a:latin typeface="Arial"/>
                <a:cs typeface="Arial"/>
              </a:rPr>
              <a:t>b</a:t>
            </a:r>
            <a:r>
              <a:rPr sz="3200" b="1" spc="-15" dirty="0">
                <a:latin typeface="Arial"/>
                <a:cs typeface="Arial"/>
              </a:rPr>
              <a:t>ril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at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on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nd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atr</a:t>
            </a:r>
            <a:r>
              <a:rPr sz="3200" b="1" spc="-10" dirty="0">
                <a:latin typeface="Arial"/>
                <a:cs typeface="Arial"/>
              </a:rPr>
              <a:t>i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flutter)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OT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 dihydropyridines.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Why?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١١٥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7587" y="1238106"/>
            <a:ext cx="7240270" cy="1005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04900">
              <a:lnSpc>
                <a:spcPct val="100000"/>
              </a:lnSpc>
            </a:pPr>
            <a:r>
              <a:rPr sz="3600" b="1" spc="-20" dirty="0">
                <a:latin typeface="Arial"/>
                <a:cs typeface="Arial"/>
              </a:rPr>
              <a:t>Inhibitors of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the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Renin- Angiotensin</a:t>
            </a:r>
            <a:r>
              <a:rPr sz="3600" b="1" dirty="0">
                <a:latin typeface="Arial"/>
                <a:cs typeface="Arial"/>
              </a:rPr>
              <a:t>-</a:t>
            </a:r>
            <a:r>
              <a:rPr sz="3600" b="1" spc="-25" dirty="0">
                <a:latin typeface="Arial"/>
                <a:cs typeface="Arial"/>
              </a:rPr>
              <a:t>Aldosteron</a:t>
            </a:r>
            <a:r>
              <a:rPr sz="3600" b="1" spc="-20" dirty="0">
                <a:latin typeface="Arial"/>
                <a:cs typeface="Arial"/>
              </a:rPr>
              <a:t>e</a:t>
            </a:r>
            <a:r>
              <a:rPr sz="3600" b="1" spc="-2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System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3266" y="2665553"/>
            <a:ext cx="7318375" cy="2139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8419" indent="-303530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Reni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releas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from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corte</a:t>
            </a:r>
            <a:r>
              <a:rPr sz="3200" b="1" spc="-20" dirty="0">
                <a:latin typeface="Arial"/>
                <a:cs typeface="Arial"/>
              </a:rPr>
              <a:t>x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is stimulated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by: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Re</a:t>
            </a:r>
            <a:r>
              <a:rPr sz="3200" b="1" spc="-20" dirty="0">
                <a:latin typeface="Arial"/>
                <a:cs typeface="Arial"/>
              </a:rPr>
              <a:t>duc</a:t>
            </a:r>
            <a:r>
              <a:rPr sz="3200" b="1" spc="-25" dirty="0">
                <a:latin typeface="Arial"/>
                <a:cs typeface="Arial"/>
              </a:rPr>
              <a:t>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rena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arter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pressure.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Symp</a:t>
            </a:r>
            <a:r>
              <a:rPr sz="3200" b="1" spc="-20" dirty="0">
                <a:latin typeface="Arial"/>
                <a:cs typeface="Arial"/>
              </a:rPr>
              <a:t>athetic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nerve </a:t>
            </a:r>
            <a:r>
              <a:rPr sz="3200" b="1" spc="-25" dirty="0">
                <a:latin typeface="Arial"/>
                <a:cs typeface="Arial"/>
              </a:rPr>
              <a:t>stimulatio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(</a:t>
            </a:r>
            <a:r>
              <a:rPr sz="3200" b="1" spc="-25" dirty="0">
                <a:latin typeface="Arial"/>
                <a:cs typeface="Arial"/>
              </a:rPr>
              <a:t>β</a:t>
            </a:r>
            <a:r>
              <a:rPr sz="3150" b="1" spc="15" baseline="-21164" dirty="0">
                <a:latin typeface="Arial"/>
                <a:cs typeface="Arial"/>
              </a:rPr>
              <a:t>1</a:t>
            </a:r>
            <a:r>
              <a:rPr sz="3200" b="1" spc="-20" dirty="0">
                <a:latin typeface="Arial"/>
                <a:cs typeface="Arial"/>
              </a:rPr>
              <a:t>)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4896181"/>
            <a:ext cx="7256780" cy="140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6415" marR="5080" indent="-514350">
              <a:lnSpc>
                <a:spcPct val="100000"/>
              </a:lnSpc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3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	</a:t>
            </a:r>
            <a:r>
              <a:rPr sz="3200" b="1" spc="-25" dirty="0">
                <a:latin typeface="Arial"/>
                <a:cs typeface="Arial"/>
              </a:rPr>
              <a:t>Reduce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sodiu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delivery 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increase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sodiu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concentratio</a:t>
            </a:r>
            <a:r>
              <a:rPr sz="3200" b="1" spc="-20" dirty="0">
                <a:latin typeface="Arial"/>
                <a:cs typeface="Arial"/>
              </a:rPr>
              <a:t>n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dista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rena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0" dirty="0">
                <a:latin typeface="Arial"/>
                <a:cs typeface="Arial"/>
              </a:rPr>
              <a:t>tubule.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١١٦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١١٧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27587" y="1238106"/>
            <a:ext cx="7240270" cy="1005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04900">
              <a:lnSpc>
                <a:spcPct val="100000"/>
              </a:lnSpc>
            </a:pPr>
            <a:r>
              <a:rPr sz="3600" b="1" spc="-20" dirty="0">
                <a:latin typeface="Arial"/>
                <a:cs typeface="Arial"/>
              </a:rPr>
              <a:t>Inhibitors of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the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Renin- Angiotensin</a:t>
            </a:r>
            <a:r>
              <a:rPr sz="3600" b="1" dirty="0">
                <a:latin typeface="Arial"/>
                <a:cs typeface="Arial"/>
              </a:rPr>
              <a:t>-</a:t>
            </a:r>
            <a:r>
              <a:rPr sz="3600" b="1" spc="-25" dirty="0">
                <a:latin typeface="Arial"/>
                <a:cs typeface="Arial"/>
              </a:rPr>
              <a:t>Aldosteron</a:t>
            </a:r>
            <a:r>
              <a:rPr sz="3600" b="1" spc="-20" dirty="0">
                <a:latin typeface="Arial"/>
                <a:cs typeface="Arial"/>
              </a:rPr>
              <a:t>e</a:t>
            </a:r>
            <a:r>
              <a:rPr sz="3600" b="1" spc="-2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System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9467" y="2665553"/>
            <a:ext cx="7473950" cy="2357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Angiotensi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I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converte</a:t>
            </a:r>
            <a:r>
              <a:rPr sz="3200" b="1" spc="-15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primarily by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endothelia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ACE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arterial</a:t>
            </a:r>
            <a:r>
              <a:rPr sz="3200" b="1" spc="-25" dirty="0">
                <a:latin typeface="Arial"/>
                <a:cs typeface="Arial"/>
              </a:rPr>
              <a:t> vasoconstricto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angiotensi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II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which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turn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converte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adrenal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gland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ang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o</a:t>
            </a:r>
            <a:r>
              <a:rPr sz="3200" b="1" spc="-25" dirty="0">
                <a:latin typeface="Arial"/>
                <a:cs typeface="Arial"/>
              </a:rPr>
              <a:t>tens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III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7587" y="1238106"/>
            <a:ext cx="7240270" cy="1005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04900">
              <a:lnSpc>
                <a:spcPct val="100000"/>
              </a:lnSpc>
            </a:pPr>
            <a:r>
              <a:rPr sz="3600" b="1" spc="-20" dirty="0">
                <a:latin typeface="Arial"/>
                <a:cs typeface="Arial"/>
              </a:rPr>
              <a:t>Inhibitors of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the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Renin- Angiotensin</a:t>
            </a:r>
            <a:r>
              <a:rPr sz="3600" b="1" dirty="0">
                <a:latin typeface="Arial"/>
                <a:cs typeface="Arial"/>
              </a:rPr>
              <a:t>-</a:t>
            </a:r>
            <a:r>
              <a:rPr sz="3600" b="1" spc="-25" dirty="0">
                <a:latin typeface="Arial"/>
                <a:cs typeface="Arial"/>
              </a:rPr>
              <a:t>Aldosteron</a:t>
            </a:r>
            <a:r>
              <a:rPr sz="3600" b="1" spc="-20" dirty="0">
                <a:latin typeface="Arial"/>
                <a:cs typeface="Arial"/>
              </a:rPr>
              <a:t>e</a:t>
            </a:r>
            <a:r>
              <a:rPr sz="3600" b="1" spc="-2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System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9467" y="2665553"/>
            <a:ext cx="7178040" cy="3540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20574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Angiotensi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10" dirty="0">
                <a:latin typeface="Arial"/>
                <a:cs typeface="Arial"/>
              </a:rPr>
              <a:t>I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has </a:t>
            </a:r>
            <a:r>
              <a:rPr sz="3200" b="1" spc="-25" dirty="0">
                <a:latin typeface="Arial"/>
                <a:cs typeface="Arial"/>
              </a:rPr>
              <a:t>vasoconstrictor 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sodium-retainin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activity.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Angiotens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10" dirty="0">
                <a:latin typeface="Arial"/>
                <a:cs typeface="Arial"/>
              </a:rPr>
              <a:t>I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nd </a:t>
            </a:r>
            <a:r>
              <a:rPr sz="3200" b="1" spc="-15" dirty="0">
                <a:latin typeface="Arial"/>
                <a:cs typeface="Arial"/>
              </a:rPr>
              <a:t>II</a:t>
            </a:r>
            <a:r>
              <a:rPr sz="3200" b="1" spc="-10" dirty="0">
                <a:latin typeface="Arial"/>
                <a:cs typeface="Arial"/>
              </a:rPr>
              <a:t>I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both </a:t>
            </a:r>
            <a:r>
              <a:rPr sz="3200" b="1" spc="-3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5" dirty="0">
                <a:latin typeface="Arial"/>
                <a:cs typeface="Arial"/>
              </a:rPr>
              <a:t>im</a:t>
            </a:r>
            <a:r>
              <a:rPr sz="3200" b="1" spc="-20" dirty="0">
                <a:latin typeface="Arial"/>
                <a:cs typeface="Arial"/>
              </a:rPr>
              <a:t>ulate</a:t>
            </a:r>
            <a:r>
              <a:rPr sz="3200" b="1" spc="-25" dirty="0">
                <a:latin typeface="Arial"/>
                <a:cs typeface="Arial"/>
              </a:rPr>
              <a:t> aldosteron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release.</a:t>
            </a:r>
            <a:endParaRPr sz="3200">
              <a:latin typeface="Arial"/>
              <a:cs typeface="Arial"/>
            </a:endParaRPr>
          </a:p>
          <a:p>
            <a:pPr marL="315595" marR="18161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Sal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restriction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diuretics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&amp;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vasodilator</a:t>
            </a:r>
            <a:r>
              <a:rPr sz="3200" b="1" spc="-20" dirty="0">
                <a:latin typeface="Arial"/>
                <a:cs typeface="Arial"/>
              </a:rPr>
              <a:t>s </a:t>
            </a:r>
            <a:r>
              <a:rPr sz="3200" b="1" spc="-25" dirty="0">
                <a:latin typeface="Arial"/>
                <a:cs typeface="Arial"/>
              </a:rPr>
              <a:t>stimulat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angiotensin production.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١١٨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١١٩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27587" y="1238106"/>
            <a:ext cx="7240270" cy="1005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04900">
              <a:lnSpc>
                <a:spcPct val="100000"/>
              </a:lnSpc>
            </a:pPr>
            <a:r>
              <a:rPr sz="3600" b="1" spc="-20" dirty="0">
                <a:latin typeface="Arial"/>
                <a:cs typeface="Arial"/>
              </a:rPr>
              <a:t>Inhibitors of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the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Renin- Angiotensin</a:t>
            </a:r>
            <a:r>
              <a:rPr sz="3600" b="1" dirty="0">
                <a:latin typeface="Arial"/>
                <a:cs typeface="Arial"/>
              </a:rPr>
              <a:t>-</a:t>
            </a:r>
            <a:r>
              <a:rPr sz="3600" b="1" spc="-25" dirty="0">
                <a:latin typeface="Arial"/>
                <a:cs typeface="Arial"/>
              </a:rPr>
              <a:t>Aldosteron</a:t>
            </a:r>
            <a:r>
              <a:rPr sz="3600" b="1" spc="-20" dirty="0">
                <a:latin typeface="Arial"/>
                <a:cs typeface="Arial"/>
              </a:rPr>
              <a:t>e</a:t>
            </a:r>
            <a:r>
              <a:rPr sz="3600" b="1" spc="-2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System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3267" y="2665553"/>
            <a:ext cx="7608570" cy="3430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Clr>
                <a:srgbClr val="0000CC"/>
              </a:buClr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A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syste</a:t>
            </a:r>
            <a:r>
              <a:rPr sz="3200" b="1" spc="-30" dirty="0">
                <a:solidFill>
                  <a:srgbClr val="0000CC"/>
                </a:solidFill>
                <a:latin typeface="Arial"/>
                <a:cs typeface="Arial"/>
              </a:rPr>
              <a:t>m</a:t>
            </a:r>
            <a:r>
              <a:rPr sz="3200" b="1" spc="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fo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r</a:t>
            </a:r>
            <a:r>
              <a:rPr sz="3200" b="1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angiotensi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n</a:t>
            </a:r>
            <a:r>
              <a:rPr sz="3200" b="1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exists</a:t>
            </a:r>
            <a:r>
              <a:rPr sz="3200" b="1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in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 severa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l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othe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r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tissue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s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(heart)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,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an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d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30" dirty="0">
                <a:solidFill>
                  <a:srgbClr val="0000CC"/>
                </a:solidFill>
                <a:latin typeface="Arial"/>
                <a:cs typeface="Arial"/>
              </a:rPr>
              <a:t>may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be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responsibl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e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 fo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r</a:t>
            </a:r>
            <a:r>
              <a:rPr sz="3200" b="1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trophic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changes suc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h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a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s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cardia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c</a:t>
            </a:r>
            <a:r>
              <a:rPr sz="3200" b="1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hypertrophy.</a:t>
            </a:r>
            <a:endParaRPr sz="3200">
              <a:latin typeface="Arial"/>
              <a:cs typeface="Arial"/>
            </a:endParaRPr>
          </a:p>
          <a:p>
            <a:pPr marL="315595" marR="1313815" indent="-302895">
              <a:lnSpc>
                <a:spcPct val="100000"/>
              </a:lnSpc>
              <a:spcBef>
                <a:spcPts val="765"/>
              </a:spcBef>
              <a:buClr>
                <a:srgbClr val="0000CC"/>
              </a:buClr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The </a:t>
            </a:r>
            <a:r>
              <a:rPr sz="3200" b="1" spc="-30" dirty="0">
                <a:latin typeface="Arial"/>
                <a:cs typeface="Arial"/>
              </a:rPr>
              <a:t>AC</a:t>
            </a:r>
            <a:r>
              <a:rPr sz="3200" b="1" spc="-25" dirty="0">
                <a:latin typeface="Arial"/>
                <a:cs typeface="Arial"/>
              </a:rPr>
              <a:t>E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involved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tissue</a:t>
            </a:r>
            <a:r>
              <a:rPr sz="3200" b="1" spc="-20" dirty="0">
                <a:latin typeface="Arial"/>
                <a:cs typeface="Arial"/>
              </a:rPr>
              <a:t> angiotensin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10" dirty="0">
                <a:latin typeface="Arial"/>
                <a:cs typeface="Arial"/>
              </a:rPr>
              <a:t>I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sy</a:t>
            </a:r>
            <a:r>
              <a:rPr sz="3200" b="1" spc="-20" dirty="0">
                <a:latin typeface="Arial"/>
                <a:cs typeface="Arial"/>
              </a:rPr>
              <a:t>nthesis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also</a:t>
            </a:r>
            <a:r>
              <a:rPr sz="3200" b="1" spc="-15" dirty="0">
                <a:latin typeface="Arial"/>
                <a:cs typeface="Arial"/>
              </a:rPr>
              <a:t> inhibited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AC</a:t>
            </a:r>
            <a:r>
              <a:rPr sz="3200" b="1" spc="-25" dirty="0">
                <a:latin typeface="Arial"/>
                <a:cs typeface="Arial"/>
              </a:rPr>
              <a:t>E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inhibitors.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1783714">
              <a:lnSpc>
                <a:spcPct val="100000"/>
              </a:lnSpc>
            </a:pPr>
            <a:r>
              <a:rPr sz="4400" spc="-40" dirty="0"/>
              <a:t>H</a:t>
            </a:r>
            <a:r>
              <a:rPr sz="4400" spc="-25" dirty="0"/>
              <a:t>ypertension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53267" y="2404244"/>
            <a:ext cx="7697470" cy="37896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355" indent="-541655">
              <a:lnSpc>
                <a:spcPct val="100000"/>
              </a:lnSpc>
              <a:buFont typeface="Arial"/>
              <a:buAutoNum type="arabicPeriod"/>
              <a:tabLst>
                <a:tab pos="554990" algn="l"/>
              </a:tabLst>
            </a:pPr>
            <a:r>
              <a:rPr sz="3000" b="1" spc="-5" dirty="0">
                <a:latin typeface="Arial"/>
                <a:cs typeface="Arial"/>
              </a:rPr>
              <a:t>Nitri</a:t>
            </a:r>
            <a:r>
              <a:rPr sz="3000" b="1" dirty="0">
                <a:latin typeface="Arial"/>
                <a:cs typeface="Arial"/>
              </a:rPr>
              <a:t>c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oxide:</a:t>
            </a:r>
            <a:r>
              <a:rPr sz="3000" b="1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dilates</a:t>
            </a:r>
            <a:endParaRPr sz="30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20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000" b="1" spc="-15" dirty="0">
                <a:latin typeface="Arial"/>
                <a:cs typeface="Arial"/>
              </a:rPr>
              <a:t>Endothelin-1:</a:t>
            </a:r>
            <a:r>
              <a:rPr sz="3000" b="1" spc="2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constricts</a:t>
            </a:r>
            <a:endParaRPr sz="30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16230" algn="l"/>
              </a:tabLst>
            </a:pPr>
            <a:r>
              <a:rPr sz="3000" b="1" spc="-15" dirty="0">
                <a:latin typeface="Arial"/>
                <a:cs typeface="Arial"/>
              </a:rPr>
              <a:t>In hypertensive</a:t>
            </a:r>
            <a:r>
              <a:rPr sz="3000" b="1" spc="-20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patients,</a:t>
            </a:r>
            <a:r>
              <a:rPr sz="3000" b="1" dirty="0">
                <a:latin typeface="Arial"/>
                <a:cs typeface="Arial"/>
              </a:rPr>
              <a:t> t</a:t>
            </a:r>
            <a:r>
              <a:rPr sz="3000" b="1" spc="-20" dirty="0">
                <a:latin typeface="Arial"/>
                <a:cs typeface="Arial"/>
              </a:rPr>
              <a:t>he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same mechanism</a:t>
            </a:r>
            <a:r>
              <a:rPr sz="3000" b="1" dirty="0">
                <a:latin typeface="Arial"/>
                <a:cs typeface="Arial"/>
              </a:rPr>
              <a:t>s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operate</a:t>
            </a:r>
            <a:r>
              <a:rPr sz="3000" b="1" spc="-3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but</a:t>
            </a:r>
            <a:r>
              <a:rPr sz="3000" b="1" spc="1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th</a:t>
            </a:r>
            <a:r>
              <a:rPr sz="3000" b="1" dirty="0">
                <a:latin typeface="Arial"/>
                <a:cs typeface="Arial"/>
              </a:rPr>
              <a:t>e </a:t>
            </a:r>
            <a:r>
              <a:rPr sz="3000" b="1" spc="-20" dirty="0">
                <a:latin typeface="Arial"/>
                <a:cs typeface="Arial"/>
              </a:rPr>
              <a:t>control</a:t>
            </a:r>
            <a:r>
              <a:rPr sz="3000" b="1" spc="-1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syste</a:t>
            </a:r>
            <a:r>
              <a:rPr sz="3000" b="1" dirty="0">
                <a:latin typeface="Arial"/>
                <a:cs typeface="Arial"/>
              </a:rPr>
              <a:t>m</a:t>
            </a:r>
            <a:r>
              <a:rPr sz="3000" b="1" spc="-30" dirty="0">
                <a:latin typeface="Arial"/>
                <a:cs typeface="Arial"/>
              </a:rPr>
              <a:t> </a:t>
            </a:r>
            <a:r>
              <a:rPr sz="3000" b="1" spc="10" dirty="0">
                <a:latin typeface="Arial"/>
                <a:cs typeface="Arial"/>
              </a:rPr>
              <a:t>(</a:t>
            </a:r>
            <a:r>
              <a:rPr sz="3000" b="1" dirty="0">
                <a:latin typeface="Arial"/>
                <a:cs typeface="Arial"/>
              </a:rPr>
              <a:t>baroreceptors</a:t>
            </a:r>
            <a:r>
              <a:rPr sz="3000" b="1" spc="-30" dirty="0">
                <a:latin typeface="Arial"/>
                <a:cs typeface="Arial"/>
              </a:rPr>
              <a:t> </a:t>
            </a:r>
            <a:r>
              <a:rPr sz="3000" b="1" spc="-25" dirty="0">
                <a:latin typeface="Arial"/>
                <a:cs typeface="Arial"/>
              </a:rPr>
              <a:t>an</a:t>
            </a:r>
            <a:r>
              <a:rPr sz="3000" b="1" spc="-20" dirty="0">
                <a:latin typeface="Arial"/>
                <a:cs typeface="Arial"/>
              </a:rPr>
              <a:t>d</a:t>
            </a:r>
            <a:r>
              <a:rPr sz="3000" b="1" spc="1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t</a:t>
            </a:r>
            <a:r>
              <a:rPr sz="3000" b="1" spc="-25" dirty="0">
                <a:latin typeface="Arial"/>
                <a:cs typeface="Arial"/>
              </a:rPr>
              <a:t>h</a:t>
            </a:r>
            <a:r>
              <a:rPr sz="3000" b="1" spc="-20" dirty="0">
                <a:latin typeface="Arial"/>
                <a:cs typeface="Arial"/>
              </a:rPr>
              <a:t>e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renal </a:t>
            </a:r>
            <a:r>
              <a:rPr sz="3000" b="1" spc="-20" dirty="0">
                <a:latin typeface="Arial"/>
                <a:cs typeface="Arial"/>
              </a:rPr>
              <a:t>blood</a:t>
            </a:r>
            <a:r>
              <a:rPr sz="3000" b="1" spc="1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volume-pressur</a:t>
            </a:r>
            <a:r>
              <a:rPr sz="3000" b="1" dirty="0">
                <a:latin typeface="Arial"/>
                <a:cs typeface="Arial"/>
              </a:rPr>
              <a:t>e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25" dirty="0">
                <a:latin typeface="Arial"/>
                <a:cs typeface="Arial"/>
              </a:rPr>
              <a:t>contro</a:t>
            </a:r>
            <a:r>
              <a:rPr sz="3000" b="1" spc="-10" dirty="0">
                <a:latin typeface="Arial"/>
                <a:cs typeface="Arial"/>
              </a:rPr>
              <a:t>l</a:t>
            </a:r>
            <a:r>
              <a:rPr sz="3000" b="1" spc="2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systems) appear</a:t>
            </a:r>
            <a:r>
              <a:rPr sz="3000" b="1" dirty="0">
                <a:latin typeface="Arial"/>
                <a:cs typeface="Arial"/>
              </a:rPr>
              <a:t>s</a:t>
            </a:r>
            <a:r>
              <a:rPr sz="3000" b="1" spc="-2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t</a:t>
            </a:r>
            <a:r>
              <a:rPr sz="3000" b="1" spc="-20" dirty="0">
                <a:latin typeface="Arial"/>
                <a:cs typeface="Arial"/>
              </a:rPr>
              <a:t>o</a:t>
            </a:r>
            <a:r>
              <a:rPr sz="3000" b="1" spc="10" dirty="0">
                <a:latin typeface="Arial"/>
                <a:cs typeface="Arial"/>
              </a:rPr>
              <a:t> </a:t>
            </a:r>
            <a:r>
              <a:rPr sz="3000" b="1" spc="-25" dirty="0">
                <a:latin typeface="Arial"/>
                <a:cs typeface="Arial"/>
              </a:rPr>
              <a:t>b</a:t>
            </a:r>
            <a:r>
              <a:rPr sz="3000" b="1" dirty="0">
                <a:latin typeface="Arial"/>
                <a:cs typeface="Arial"/>
              </a:rPr>
              <a:t>e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u="heavy" spc="-5" dirty="0">
                <a:solidFill>
                  <a:srgbClr val="FF0000"/>
                </a:solidFill>
                <a:latin typeface="Arial"/>
                <a:cs typeface="Arial"/>
              </a:rPr>
              <a:t>rese</a:t>
            </a:r>
            <a:r>
              <a:rPr sz="3000" b="1" u="heavy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30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a</a:t>
            </a:r>
            <a:r>
              <a:rPr sz="3000" b="1" dirty="0">
                <a:latin typeface="Arial"/>
                <a:cs typeface="Arial"/>
              </a:rPr>
              <a:t>t</a:t>
            </a:r>
            <a:r>
              <a:rPr sz="3000" b="1" spc="-2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a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5" dirty="0">
                <a:latin typeface="Arial"/>
                <a:cs typeface="Arial"/>
              </a:rPr>
              <a:t>highe</a:t>
            </a:r>
            <a:r>
              <a:rPr sz="3000" b="1" spc="-15" dirty="0">
                <a:latin typeface="Arial"/>
                <a:cs typeface="Arial"/>
              </a:rPr>
              <a:t>r</a:t>
            </a:r>
            <a:r>
              <a:rPr sz="3000" b="1" spc="15" dirty="0">
                <a:latin typeface="Arial"/>
                <a:cs typeface="Arial"/>
              </a:rPr>
              <a:t> </a:t>
            </a:r>
            <a:r>
              <a:rPr sz="3000" b="1" spc="-10" dirty="0">
                <a:latin typeface="Arial"/>
                <a:cs typeface="Arial"/>
              </a:rPr>
              <a:t>l</a:t>
            </a:r>
            <a:r>
              <a:rPr sz="3000" b="1" spc="-5" dirty="0">
                <a:latin typeface="Arial"/>
                <a:cs typeface="Arial"/>
              </a:rPr>
              <a:t>eve</a:t>
            </a:r>
            <a:r>
              <a:rPr sz="3000" b="1" dirty="0">
                <a:latin typeface="Arial"/>
                <a:cs typeface="Arial"/>
              </a:rPr>
              <a:t>l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of</a:t>
            </a:r>
            <a:r>
              <a:rPr sz="3000" b="1" spc="-1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blood</a:t>
            </a:r>
            <a:r>
              <a:rPr sz="3000" b="1" spc="2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pressure.</a:t>
            </a:r>
            <a:endParaRPr sz="3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١٢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28703" y="2846567"/>
            <a:ext cx="254441" cy="461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68384" y="3387256"/>
            <a:ext cx="1956020" cy="5406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24404" y="4214191"/>
            <a:ext cx="1097280" cy="492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82290" y="2210462"/>
            <a:ext cx="604299" cy="17015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93323" y="2353586"/>
            <a:ext cx="588396" cy="15584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74494" y="2531687"/>
            <a:ext cx="3578225" cy="0"/>
          </a:xfrm>
          <a:custGeom>
            <a:avLst/>
            <a:gdLst/>
            <a:ahLst/>
            <a:cxnLst/>
            <a:rect l="l" t="t" r="r" b="b"/>
            <a:pathLst>
              <a:path w="3578225">
                <a:moveTo>
                  <a:pt x="0" y="0"/>
                </a:moveTo>
                <a:lnTo>
                  <a:pt x="3577717" y="0"/>
                </a:lnTo>
              </a:path>
            </a:pathLst>
          </a:custGeom>
          <a:ln w="7950">
            <a:solidFill>
              <a:srgbClr val="3F34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74494" y="2881434"/>
            <a:ext cx="3578225" cy="0"/>
          </a:xfrm>
          <a:custGeom>
            <a:avLst/>
            <a:gdLst/>
            <a:ahLst/>
            <a:cxnLst/>
            <a:rect l="l" t="t" r="r" b="b"/>
            <a:pathLst>
              <a:path w="3578225">
                <a:moveTo>
                  <a:pt x="0" y="0"/>
                </a:moveTo>
                <a:lnTo>
                  <a:pt x="3577717" y="0"/>
                </a:lnTo>
              </a:path>
            </a:pathLst>
          </a:custGeom>
          <a:ln w="7950">
            <a:solidFill>
              <a:srgbClr val="3B3B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97631" y="3274899"/>
            <a:ext cx="723900" cy="0"/>
          </a:xfrm>
          <a:custGeom>
            <a:avLst/>
            <a:gdLst/>
            <a:ahLst/>
            <a:cxnLst/>
            <a:rect l="l" t="t" r="r" b="b"/>
            <a:pathLst>
              <a:path w="723900">
                <a:moveTo>
                  <a:pt x="0" y="0"/>
                </a:moveTo>
                <a:lnTo>
                  <a:pt x="723493" y="0"/>
                </a:lnTo>
              </a:path>
            </a:pathLst>
          </a:custGeom>
          <a:ln w="15900">
            <a:solidFill>
              <a:srgbClr val="77777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13532" y="3596824"/>
            <a:ext cx="699770" cy="0"/>
          </a:xfrm>
          <a:custGeom>
            <a:avLst/>
            <a:gdLst/>
            <a:ahLst/>
            <a:cxnLst/>
            <a:rect l="l" t="t" r="r" b="b"/>
            <a:pathLst>
              <a:path w="699770">
                <a:moveTo>
                  <a:pt x="0" y="0"/>
                </a:moveTo>
                <a:lnTo>
                  <a:pt x="699642" y="0"/>
                </a:lnTo>
              </a:path>
            </a:pathLst>
          </a:custGeom>
          <a:ln w="7950">
            <a:solidFill>
              <a:srgbClr val="3F3F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29111" y="1190332"/>
            <a:ext cx="12395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70" dirty="0">
                <a:solidFill>
                  <a:srgbClr val="AF62AC"/>
                </a:solidFill>
                <a:latin typeface="Arial"/>
                <a:cs typeface="Arial"/>
              </a:rPr>
              <a:t>Angiotens</a:t>
            </a:r>
            <a:r>
              <a:rPr sz="900" spc="-155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105" dirty="0">
                <a:solidFill>
                  <a:srgbClr val="BF7EBA"/>
                </a:solidFill>
                <a:latin typeface="Arial"/>
                <a:cs typeface="Arial"/>
              </a:rPr>
              <a:t>i</a:t>
            </a:r>
            <a:r>
              <a:rPr sz="900" spc="125" dirty="0">
                <a:solidFill>
                  <a:srgbClr val="AF62AC"/>
                </a:solidFill>
                <a:latin typeface="Arial"/>
                <a:cs typeface="Arial"/>
              </a:rPr>
              <a:t>n</a:t>
            </a:r>
            <a:r>
              <a:rPr sz="900" spc="229" dirty="0">
                <a:solidFill>
                  <a:srgbClr val="AF62AC"/>
                </a:solidFill>
                <a:latin typeface="Arial"/>
                <a:cs typeface="Arial"/>
              </a:rPr>
              <a:t>ogen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26086" y="1190332"/>
            <a:ext cx="75057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4" dirty="0">
                <a:solidFill>
                  <a:srgbClr val="4B4946"/>
                </a:solidFill>
                <a:latin typeface="Arial"/>
                <a:cs typeface="Arial"/>
              </a:rPr>
              <a:t>K</a:t>
            </a:r>
            <a:r>
              <a:rPr sz="900" spc="110" dirty="0">
                <a:solidFill>
                  <a:srgbClr val="1A1A1A"/>
                </a:solidFill>
                <a:latin typeface="Arial"/>
                <a:cs typeface="Arial"/>
              </a:rPr>
              <a:t>i</a:t>
            </a:r>
            <a:r>
              <a:rPr sz="900" spc="185" dirty="0">
                <a:solidFill>
                  <a:srgbClr val="4B4946"/>
                </a:solidFill>
                <a:latin typeface="Arial"/>
                <a:cs typeface="Arial"/>
              </a:rPr>
              <a:t>n</a:t>
            </a:r>
            <a:r>
              <a:rPr sz="900" spc="105" dirty="0">
                <a:solidFill>
                  <a:srgbClr val="1A1A1A"/>
                </a:solidFill>
                <a:latin typeface="Arial"/>
                <a:cs typeface="Arial"/>
              </a:rPr>
              <a:t>i</a:t>
            </a:r>
            <a:r>
              <a:rPr sz="900" spc="215" dirty="0">
                <a:solidFill>
                  <a:srgbClr val="4B4946"/>
                </a:solidFill>
                <a:latin typeface="Arial"/>
                <a:cs typeface="Arial"/>
              </a:rPr>
              <a:t>nogen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80860" y="1114349"/>
            <a:ext cx="2465705" cy="831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52370" algn="l"/>
              </a:tabLst>
            </a:pPr>
            <a:r>
              <a:rPr sz="900" i="1" spc="145" dirty="0">
                <a:solidFill>
                  <a:srgbClr val="4B4946"/>
                </a:solidFill>
                <a:latin typeface="Arial"/>
                <a:cs typeface="Arial"/>
              </a:rPr>
              <a:t>Ka/Nk</a:t>
            </a:r>
            <a:r>
              <a:rPr sz="900" i="1" spc="120" dirty="0">
                <a:solidFill>
                  <a:srgbClr val="4B4946"/>
                </a:solidFill>
                <a:latin typeface="Arial"/>
                <a:cs typeface="Arial"/>
              </a:rPr>
              <a:t>'</a:t>
            </a:r>
            <a:r>
              <a:rPr sz="900" i="1" spc="185" dirty="0">
                <a:solidFill>
                  <a:srgbClr val="4B4946"/>
                </a:solidFill>
                <a:latin typeface="Arial"/>
                <a:cs typeface="Arial"/>
              </a:rPr>
              <a:t>e</a:t>
            </a:r>
            <a:r>
              <a:rPr sz="900" i="1" spc="-5" dirty="0">
                <a:solidFill>
                  <a:srgbClr val="626262"/>
                </a:solidFill>
                <a:latin typeface="Arial"/>
                <a:cs typeface="Arial"/>
              </a:rPr>
              <a:t>;</a:t>
            </a:r>
            <a:r>
              <a:rPr sz="900" i="1" spc="325" dirty="0">
                <a:solidFill>
                  <a:srgbClr val="4B4946"/>
                </a:solidFill>
                <a:latin typeface="Arial"/>
                <a:cs typeface="Arial"/>
              </a:rPr>
              <a:t>n</a:t>
            </a:r>
            <a:r>
              <a:rPr sz="900" i="1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900" i="1" spc="-75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6350" i="1" spc="-680" dirty="0">
                <a:solidFill>
                  <a:srgbClr val="1A1A1A"/>
                </a:solidFill>
                <a:latin typeface="Arial"/>
                <a:cs typeface="Arial"/>
              </a:rPr>
              <a:t>l</a:t>
            </a:r>
            <a:r>
              <a:rPr sz="6350" i="1" spc="-370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350" i="1" u="sng" spc="-20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350" i="1" u="sng" dirty="0">
                <a:solidFill>
                  <a:srgbClr val="1A1A1A"/>
                </a:solidFill>
                <a:latin typeface="Arial"/>
                <a:cs typeface="Arial"/>
              </a:rPr>
              <a:t>	</a:t>
            </a:r>
            <a:endParaRPr sz="63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93596" y="1580099"/>
            <a:ext cx="667385" cy="698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950" spc="-1889" baseline="-31970" dirty="0">
                <a:solidFill>
                  <a:srgbClr val="AF62AC"/>
                </a:solidFill>
                <a:latin typeface="Arial"/>
                <a:cs typeface="Arial"/>
              </a:rPr>
              <a:t>1</a:t>
            </a:r>
            <a:r>
              <a:rPr sz="900" i="1" spc="200" dirty="0">
                <a:solidFill>
                  <a:srgbClr val="4B4946"/>
                </a:solidFill>
                <a:latin typeface="Arial"/>
                <a:cs typeface="Arial"/>
              </a:rPr>
              <a:t>Renin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56320" y="2175982"/>
            <a:ext cx="102425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35" dirty="0">
                <a:solidFill>
                  <a:srgbClr val="AF62AC"/>
                </a:solidFill>
                <a:latin typeface="Arial"/>
                <a:cs typeface="Arial"/>
              </a:rPr>
              <a:t>An</a:t>
            </a:r>
            <a:r>
              <a:rPr sz="900" spc="280" dirty="0">
                <a:solidFill>
                  <a:srgbClr val="AF62AC"/>
                </a:solidFill>
                <a:latin typeface="Arial"/>
                <a:cs typeface="Arial"/>
              </a:rPr>
              <a:t>g</a:t>
            </a:r>
            <a:r>
              <a:rPr sz="900" spc="45" dirty="0">
                <a:solidFill>
                  <a:srgbClr val="90248C"/>
                </a:solidFill>
                <a:latin typeface="Arial"/>
                <a:cs typeface="Arial"/>
              </a:rPr>
              <a:t>i</a:t>
            </a:r>
            <a:r>
              <a:rPr sz="900" spc="165" dirty="0">
                <a:solidFill>
                  <a:srgbClr val="AF62AC"/>
                </a:solidFill>
                <a:latin typeface="Arial"/>
                <a:cs typeface="Arial"/>
              </a:rPr>
              <a:t>ot</a:t>
            </a:r>
            <a:r>
              <a:rPr sz="900" spc="150" dirty="0">
                <a:solidFill>
                  <a:srgbClr val="AF62AC"/>
                </a:solidFill>
                <a:latin typeface="Arial"/>
                <a:cs typeface="Arial"/>
              </a:rPr>
              <a:t>e</a:t>
            </a:r>
            <a:r>
              <a:rPr sz="900" spc="254" dirty="0">
                <a:solidFill>
                  <a:srgbClr val="AF62AC"/>
                </a:solidFill>
                <a:latin typeface="Arial"/>
                <a:cs typeface="Arial"/>
              </a:rPr>
              <a:t>n</a:t>
            </a:r>
            <a:r>
              <a:rPr sz="900" spc="-195" dirty="0">
                <a:solidFill>
                  <a:srgbClr val="AF62AC"/>
                </a:solidFill>
                <a:latin typeface="Arial"/>
                <a:cs typeface="Arial"/>
              </a:rPr>
              <a:t>s</a:t>
            </a:r>
            <a:r>
              <a:rPr sz="900" spc="-250" dirty="0">
                <a:solidFill>
                  <a:srgbClr val="BF7EBA"/>
                </a:solidFill>
                <a:latin typeface="Arial"/>
                <a:cs typeface="Arial"/>
              </a:rPr>
              <a:t>i</a:t>
            </a:r>
            <a:r>
              <a:rPr sz="900" spc="235" dirty="0">
                <a:solidFill>
                  <a:srgbClr val="AF62AC"/>
                </a:solidFill>
                <a:latin typeface="Arial"/>
                <a:cs typeface="Arial"/>
              </a:rPr>
              <a:t>n</a:t>
            </a:r>
            <a:r>
              <a:rPr sz="900" spc="75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470" dirty="0">
                <a:solidFill>
                  <a:srgbClr val="BF7EBA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02235" y="2152135"/>
            <a:ext cx="79692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15" dirty="0">
                <a:solidFill>
                  <a:srgbClr val="4B4946"/>
                </a:solidFill>
                <a:latin typeface="Arial"/>
                <a:cs typeface="Arial"/>
              </a:rPr>
              <a:t>Brad</a:t>
            </a:r>
            <a:r>
              <a:rPr sz="900" spc="130" dirty="0">
                <a:solidFill>
                  <a:srgbClr val="4B4946"/>
                </a:solidFill>
                <a:latin typeface="Arial"/>
                <a:cs typeface="Arial"/>
              </a:rPr>
              <a:t>y</a:t>
            </a:r>
            <a:r>
              <a:rPr sz="900" spc="5" dirty="0">
                <a:solidFill>
                  <a:srgbClr val="313131"/>
                </a:solidFill>
                <a:latin typeface="Arial"/>
                <a:cs typeface="Arial"/>
              </a:rPr>
              <a:t>k.</a:t>
            </a:r>
            <a:r>
              <a:rPr sz="900" spc="-5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900" spc="-175" dirty="0">
                <a:solidFill>
                  <a:srgbClr val="4B4946"/>
                </a:solidFill>
                <a:latin typeface="Arial"/>
                <a:cs typeface="Arial"/>
              </a:rPr>
              <a:t>n</a:t>
            </a:r>
            <a:r>
              <a:rPr sz="900" spc="-250" dirty="0">
                <a:solidFill>
                  <a:srgbClr val="626262"/>
                </a:solidFill>
                <a:latin typeface="Arial"/>
                <a:cs typeface="Arial"/>
              </a:rPr>
              <a:t>i</a:t>
            </a:r>
            <a:r>
              <a:rPr sz="900" spc="315" dirty="0">
                <a:solidFill>
                  <a:srgbClr val="4B4946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89883" y="2557524"/>
            <a:ext cx="2312035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3585" marR="5080" indent="-731520">
              <a:lnSpc>
                <a:spcPts val="1000"/>
              </a:lnSpc>
            </a:pPr>
            <a:r>
              <a:rPr sz="900" i="1" spc="330" dirty="0">
                <a:solidFill>
                  <a:srgbClr val="313131"/>
                </a:solidFill>
                <a:latin typeface="Arial"/>
                <a:cs typeface="Arial"/>
              </a:rPr>
              <a:t>A</a:t>
            </a:r>
            <a:r>
              <a:rPr sz="900" i="1" spc="180" dirty="0">
                <a:solidFill>
                  <a:srgbClr val="4B4946"/>
                </a:solidFill>
                <a:latin typeface="Arial"/>
                <a:cs typeface="Arial"/>
              </a:rPr>
              <a:t>ngi</a:t>
            </a:r>
            <a:r>
              <a:rPr sz="900" i="1" spc="200" dirty="0">
                <a:solidFill>
                  <a:srgbClr val="4B4946"/>
                </a:solidFill>
                <a:latin typeface="Arial"/>
                <a:cs typeface="Arial"/>
              </a:rPr>
              <a:t>o</a:t>
            </a:r>
            <a:r>
              <a:rPr sz="900" i="1" spc="135" dirty="0">
                <a:solidFill>
                  <a:srgbClr val="313131"/>
                </a:solidFill>
                <a:latin typeface="Arial"/>
                <a:cs typeface="Arial"/>
              </a:rPr>
              <a:t>t</a:t>
            </a:r>
            <a:r>
              <a:rPr sz="900" i="1" spc="170" dirty="0">
                <a:solidFill>
                  <a:srgbClr val="313131"/>
                </a:solidFill>
                <a:latin typeface="Arial"/>
                <a:cs typeface="Arial"/>
              </a:rPr>
              <a:t>e</a:t>
            </a:r>
            <a:r>
              <a:rPr sz="900" i="1" spc="235" dirty="0">
                <a:solidFill>
                  <a:srgbClr val="4B4946"/>
                </a:solidFill>
                <a:latin typeface="Arial"/>
                <a:cs typeface="Arial"/>
              </a:rPr>
              <a:t>n</a:t>
            </a:r>
            <a:r>
              <a:rPr sz="900" i="1" spc="125" dirty="0">
                <a:solidFill>
                  <a:srgbClr val="4B4946"/>
                </a:solidFill>
                <a:latin typeface="Arial"/>
                <a:cs typeface="Arial"/>
              </a:rPr>
              <a:t>s</a:t>
            </a:r>
            <a:r>
              <a:rPr sz="900" i="1" spc="180" dirty="0">
                <a:solidFill>
                  <a:srgbClr val="4B4946"/>
                </a:solidFill>
                <a:latin typeface="Arial"/>
                <a:cs typeface="Arial"/>
              </a:rPr>
              <a:t>in</a:t>
            </a:r>
            <a:r>
              <a:rPr sz="900" i="1" spc="60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900" i="1" spc="165" dirty="0">
                <a:solidFill>
                  <a:srgbClr val="4B4946"/>
                </a:solidFill>
                <a:latin typeface="Arial"/>
                <a:cs typeface="Arial"/>
              </a:rPr>
              <a:t>converti</a:t>
            </a:r>
            <a:r>
              <a:rPr sz="900" i="1" spc="120" dirty="0">
                <a:solidFill>
                  <a:srgbClr val="4B4946"/>
                </a:solidFill>
                <a:latin typeface="Arial"/>
                <a:cs typeface="Arial"/>
              </a:rPr>
              <a:t>n</a:t>
            </a:r>
            <a:r>
              <a:rPr sz="900" i="1" spc="330" dirty="0">
                <a:solidFill>
                  <a:srgbClr val="4B4946"/>
                </a:solidFill>
                <a:latin typeface="Arial"/>
                <a:cs typeface="Arial"/>
              </a:rPr>
              <a:t>g</a:t>
            </a:r>
            <a:r>
              <a:rPr sz="900" i="1" spc="45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900" i="1" spc="229" dirty="0">
                <a:solidFill>
                  <a:srgbClr val="4B4946"/>
                </a:solidFill>
                <a:latin typeface="Arial"/>
                <a:cs typeface="Arial"/>
              </a:rPr>
              <a:t>e</a:t>
            </a:r>
            <a:r>
              <a:rPr sz="900" i="1" spc="145" dirty="0">
                <a:solidFill>
                  <a:srgbClr val="4B4946"/>
                </a:solidFill>
                <a:latin typeface="Arial"/>
                <a:cs typeface="Arial"/>
              </a:rPr>
              <a:t>n</a:t>
            </a:r>
            <a:r>
              <a:rPr sz="900" i="1" spc="170" dirty="0">
                <a:solidFill>
                  <a:srgbClr val="313131"/>
                </a:solidFill>
                <a:latin typeface="Arial"/>
                <a:cs typeface="Arial"/>
              </a:rPr>
              <a:t>z</a:t>
            </a:r>
            <a:r>
              <a:rPr sz="900" i="1" spc="150" dirty="0">
                <a:solidFill>
                  <a:srgbClr val="4B4946"/>
                </a:solidFill>
                <a:latin typeface="Arial"/>
                <a:cs typeface="Arial"/>
              </a:rPr>
              <a:t>yr</a:t>
            </a:r>
            <a:r>
              <a:rPr sz="900" i="1" spc="254" dirty="0">
                <a:solidFill>
                  <a:srgbClr val="4B4946"/>
                </a:solidFill>
                <a:latin typeface="Arial"/>
                <a:cs typeface="Arial"/>
              </a:rPr>
              <a:t>n</a:t>
            </a:r>
            <a:r>
              <a:rPr sz="900" i="1" spc="285" dirty="0">
                <a:solidFill>
                  <a:srgbClr val="313131"/>
                </a:solidFill>
                <a:latin typeface="Arial"/>
                <a:cs typeface="Arial"/>
              </a:rPr>
              <a:t>e</a:t>
            </a:r>
            <a:r>
              <a:rPr sz="900" i="1" spc="14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900" i="1" spc="145" dirty="0">
                <a:solidFill>
                  <a:srgbClr val="4B4946"/>
                </a:solidFill>
                <a:latin typeface="Arial"/>
                <a:cs typeface="Arial"/>
              </a:rPr>
              <a:t>(kini</a:t>
            </a:r>
            <a:r>
              <a:rPr sz="900" i="1" spc="65" dirty="0">
                <a:solidFill>
                  <a:srgbClr val="4B4946"/>
                </a:solidFill>
                <a:latin typeface="Arial"/>
                <a:cs typeface="Arial"/>
              </a:rPr>
              <a:t>n</a:t>
            </a:r>
            <a:r>
              <a:rPr sz="900" i="1" spc="225" dirty="0">
                <a:solidFill>
                  <a:srgbClr val="4B4946"/>
                </a:solidFill>
                <a:latin typeface="Arial"/>
                <a:cs typeface="Arial"/>
              </a:rPr>
              <a:t>ase</a:t>
            </a:r>
            <a:r>
              <a:rPr sz="900" i="1" spc="120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900" i="1" spc="140" dirty="0">
                <a:solidFill>
                  <a:srgbClr val="4B4946"/>
                </a:solidFill>
                <a:latin typeface="Arial"/>
                <a:cs typeface="Arial"/>
              </a:rPr>
              <a:t>I</a:t>
            </a:r>
            <a:r>
              <a:rPr sz="900" i="1" spc="-85" dirty="0">
                <a:solidFill>
                  <a:srgbClr val="4B4946"/>
                </a:solidFill>
                <a:latin typeface="Arial"/>
                <a:cs typeface="Arial"/>
              </a:rPr>
              <a:t>I</a:t>
            </a:r>
            <a:r>
              <a:rPr sz="900" i="1" spc="260" dirty="0">
                <a:solidFill>
                  <a:srgbClr val="4B4946"/>
                </a:solidFill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40418" y="3185477"/>
            <a:ext cx="104140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85" dirty="0">
                <a:solidFill>
                  <a:srgbClr val="AF62AC"/>
                </a:solidFill>
                <a:latin typeface="Arial"/>
                <a:cs typeface="Arial"/>
              </a:rPr>
              <a:t>A</a:t>
            </a:r>
            <a:r>
              <a:rPr sz="900" spc="165" dirty="0">
                <a:solidFill>
                  <a:srgbClr val="AF62AC"/>
                </a:solidFill>
                <a:latin typeface="Arial"/>
                <a:cs typeface="Arial"/>
              </a:rPr>
              <a:t>n</a:t>
            </a:r>
            <a:r>
              <a:rPr sz="900" spc="250" dirty="0">
                <a:solidFill>
                  <a:srgbClr val="AF62AC"/>
                </a:solidFill>
                <a:latin typeface="Arial"/>
                <a:cs typeface="Arial"/>
              </a:rPr>
              <a:t>g</a:t>
            </a:r>
            <a:r>
              <a:rPr sz="900" spc="45" dirty="0">
                <a:solidFill>
                  <a:srgbClr val="90248C"/>
                </a:solidFill>
                <a:latin typeface="Arial"/>
                <a:cs typeface="Arial"/>
              </a:rPr>
              <a:t>i</a:t>
            </a:r>
            <a:r>
              <a:rPr sz="900" spc="185" dirty="0">
                <a:solidFill>
                  <a:srgbClr val="AF62AC"/>
                </a:solidFill>
                <a:latin typeface="Arial"/>
                <a:cs typeface="Arial"/>
              </a:rPr>
              <a:t>oten</a:t>
            </a:r>
            <a:r>
              <a:rPr sz="900" spc="-204" dirty="0">
                <a:solidFill>
                  <a:srgbClr val="AF62AC"/>
                </a:solidFill>
                <a:latin typeface="Arial"/>
                <a:cs typeface="Arial"/>
              </a:rPr>
              <a:t>s</a:t>
            </a:r>
            <a:r>
              <a:rPr sz="900" spc="-250" dirty="0">
                <a:solidFill>
                  <a:srgbClr val="BF7EBA"/>
                </a:solidFill>
                <a:latin typeface="Arial"/>
                <a:cs typeface="Arial"/>
              </a:rPr>
              <a:t>i</a:t>
            </a:r>
            <a:r>
              <a:rPr sz="900" spc="235" dirty="0">
                <a:solidFill>
                  <a:srgbClr val="A3499E"/>
                </a:solidFill>
                <a:latin typeface="Arial"/>
                <a:cs typeface="Arial"/>
              </a:rPr>
              <a:t>n</a:t>
            </a:r>
            <a:r>
              <a:rPr sz="900" spc="75" dirty="0">
                <a:solidFill>
                  <a:srgbClr val="A3499E"/>
                </a:solidFill>
                <a:latin typeface="Arial"/>
                <a:cs typeface="Arial"/>
              </a:rPr>
              <a:t> </a:t>
            </a:r>
            <a:r>
              <a:rPr sz="900" spc="210" dirty="0">
                <a:solidFill>
                  <a:srgbClr val="BF7EBA"/>
                </a:solidFill>
                <a:latin typeface="Arial"/>
                <a:cs typeface="Arial"/>
              </a:rPr>
              <a:t>II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62482" y="3185477"/>
            <a:ext cx="858519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5410">
              <a:lnSpc>
                <a:spcPts val="1000"/>
              </a:lnSpc>
            </a:pPr>
            <a:r>
              <a:rPr sz="900" spc="-175" dirty="0">
                <a:solidFill>
                  <a:srgbClr val="727272"/>
                </a:solidFill>
                <a:latin typeface="Arial"/>
                <a:cs typeface="Arial"/>
              </a:rPr>
              <a:t>I</a:t>
            </a:r>
            <a:r>
              <a:rPr sz="900" spc="190" dirty="0">
                <a:solidFill>
                  <a:srgbClr val="4B4946"/>
                </a:solidFill>
                <a:latin typeface="Arial"/>
                <a:cs typeface="Arial"/>
              </a:rPr>
              <a:t>nac</a:t>
            </a:r>
            <a:r>
              <a:rPr sz="900" spc="95" dirty="0">
                <a:solidFill>
                  <a:srgbClr val="4B4946"/>
                </a:solidFill>
                <a:latin typeface="Arial"/>
                <a:cs typeface="Arial"/>
              </a:rPr>
              <a:t>t</a:t>
            </a:r>
            <a:r>
              <a:rPr sz="900" spc="-5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900" spc="175" dirty="0">
                <a:solidFill>
                  <a:srgbClr val="4B4946"/>
                </a:solidFill>
                <a:latin typeface="Arial"/>
                <a:cs typeface="Arial"/>
              </a:rPr>
              <a:t>ve</a:t>
            </a:r>
            <a:r>
              <a:rPr sz="900" spc="90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900" spc="370" dirty="0">
                <a:solidFill>
                  <a:srgbClr val="4B4946"/>
                </a:solidFill>
                <a:latin typeface="Arial"/>
                <a:cs typeface="Arial"/>
              </a:rPr>
              <a:t>m</a:t>
            </a:r>
            <a:r>
              <a:rPr sz="900" spc="125" dirty="0">
                <a:solidFill>
                  <a:srgbClr val="4B4946"/>
                </a:solidFill>
                <a:latin typeface="Arial"/>
                <a:cs typeface="Arial"/>
              </a:rPr>
              <a:t>e</a:t>
            </a:r>
            <a:r>
              <a:rPr sz="900" spc="120" dirty="0">
                <a:solidFill>
                  <a:srgbClr val="313131"/>
                </a:solidFill>
                <a:latin typeface="Arial"/>
                <a:cs typeface="Arial"/>
              </a:rPr>
              <a:t>t</a:t>
            </a:r>
            <a:r>
              <a:rPr sz="900" spc="210" dirty="0">
                <a:solidFill>
                  <a:srgbClr val="4B4946"/>
                </a:solidFill>
                <a:latin typeface="Arial"/>
                <a:cs typeface="Arial"/>
              </a:rPr>
              <a:t>ab</a:t>
            </a:r>
            <a:r>
              <a:rPr sz="900" spc="265" dirty="0">
                <a:solidFill>
                  <a:srgbClr val="4B4946"/>
                </a:solidFill>
                <a:latin typeface="Arial"/>
                <a:cs typeface="Arial"/>
              </a:rPr>
              <a:t>o</a:t>
            </a:r>
            <a:r>
              <a:rPr sz="900" dirty="0">
                <a:solidFill>
                  <a:srgbClr val="010101"/>
                </a:solidFill>
                <a:latin typeface="Arial"/>
                <a:cs typeface="Arial"/>
              </a:rPr>
              <a:t>l</a:t>
            </a:r>
            <a:r>
              <a:rPr sz="900" dirty="0">
                <a:solidFill>
                  <a:srgbClr val="4B4946"/>
                </a:solidFill>
                <a:latin typeface="Arial"/>
                <a:cs typeface="Arial"/>
              </a:rPr>
              <a:t>i</a:t>
            </a:r>
            <a:r>
              <a:rPr sz="900" spc="175" dirty="0">
                <a:solidFill>
                  <a:srgbClr val="4B4946"/>
                </a:solidFill>
                <a:latin typeface="Arial"/>
                <a:cs typeface="Arial"/>
              </a:rPr>
              <a:t>tes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40585" y="3301906"/>
            <a:ext cx="67881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" algn="ctr">
              <a:lnSpc>
                <a:spcPts val="985"/>
              </a:lnSpc>
            </a:pPr>
            <a:r>
              <a:rPr sz="850" spc="300" dirty="0">
                <a:solidFill>
                  <a:srgbClr val="313131"/>
                </a:solidFill>
                <a:latin typeface="Arial"/>
                <a:cs typeface="Arial"/>
              </a:rPr>
              <a:t>A</a:t>
            </a:r>
            <a:r>
              <a:rPr sz="850" spc="320" dirty="0">
                <a:solidFill>
                  <a:srgbClr val="4B4946"/>
                </a:solidFill>
                <a:latin typeface="Arial"/>
                <a:cs typeface="Arial"/>
              </a:rPr>
              <a:t>C</a:t>
            </a:r>
            <a:r>
              <a:rPr sz="850" spc="430" dirty="0">
                <a:solidFill>
                  <a:srgbClr val="313131"/>
                </a:solidFill>
                <a:latin typeface="Arial"/>
                <a:cs typeface="Arial"/>
              </a:rPr>
              <a:t>E</a:t>
            </a:r>
            <a:endParaRPr sz="850">
              <a:latin typeface="Arial"/>
              <a:cs typeface="Arial"/>
            </a:endParaRPr>
          </a:p>
          <a:p>
            <a:pPr algn="ctr">
              <a:lnSpc>
                <a:spcPts val="1045"/>
              </a:lnSpc>
            </a:pPr>
            <a:r>
              <a:rPr sz="900" spc="45" dirty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900" spc="250" dirty="0">
                <a:solidFill>
                  <a:srgbClr val="4B4946"/>
                </a:solidFill>
                <a:latin typeface="Arial"/>
                <a:cs typeface="Arial"/>
              </a:rPr>
              <a:t>n</a:t>
            </a:r>
            <a:r>
              <a:rPr sz="900" spc="140" dirty="0">
                <a:solidFill>
                  <a:srgbClr val="1A1A1A"/>
                </a:solidFill>
                <a:latin typeface="Arial"/>
                <a:cs typeface="Arial"/>
              </a:rPr>
              <a:t>h</a:t>
            </a:r>
            <a:r>
              <a:rPr sz="900" dirty="0">
                <a:solidFill>
                  <a:srgbClr val="4B4946"/>
                </a:solidFill>
                <a:latin typeface="Arial"/>
                <a:cs typeface="Arial"/>
              </a:rPr>
              <a:t>i</a:t>
            </a:r>
            <a:r>
              <a:rPr sz="900" spc="204" dirty="0">
                <a:solidFill>
                  <a:srgbClr val="4B4946"/>
                </a:solidFill>
                <a:latin typeface="Arial"/>
                <a:cs typeface="Arial"/>
              </a:rPr>
              <a:t>b</a:t>
            </a:r>
            <a:r>
              <a:rPr sz="900" dirty="0">
                <a:solidFill>
                  <a:srgbClr val="313131"/>
                </a:solidFill>
                <a:latin typeface="Arial"/>
                <a:cs typeface="Arial"/>
              </a:rPr>
              <a:t>i</a:t>
            </a:r>
            <a:r>
              <a:rPr sz="900" spc="120" dirty="0">
                <a:solidFill>
                  <a:srgbClr val="313131"/>
                </a:solidFill>
                <a:latin typeface="Arial"/>
                <a:cs typeface="Arial"/>
              </a:rPr>
              <a:t>t</a:t>
            </a:r>
            <a:r>
              <a:rPr sz="900" spc="190" dirty="0">
                <a:solidFill>
                  <a:srgbClr val="4B4946"/>
                </a:solidFill>
                <a:latin typeface="Arial"/>
                <a:cs typeface="Arial"/>
              </a:rPr>
              <a:t>ors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19400" y="3964458"/>
            <a:ext cx="121793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70" dirty="0">
                <a:solidFill>
                  <a:srgbClr val="A3499E"/>
                </a:solidFill>
                <a:latin typeface="Arial"/>
                <a:cs typeface="Arial"/>
              </a:rPr>
              <a:t>Vasoconst</a:t>
            </a:r>
            <a:r>
              <a:rPr sz="900" spc="-100" dirty="0">
                <a:solidFill>
                  <a:srgbClr val="A3499E"/>
                </a:solidFill>
                <a:latin typeface="Arial"/>
                <a:cs typeface="Arial"/>
              </a:rPr>
              <a:t> </a:t>
            </a:r>
            <a:r>
              <a:rPr sz="900" spc="135" dirty="0">
                <a:solidFill>
                  <a:srgbClr val="90248C"/>
                </a:solidFill>
                <a:latin typeface="Arial"/>
                <a:cs typeface="Arial"/>
              </a:rPr>
              <a:t>r</a:t>
            </a:r>
            <a:r>
              <a:rPr sz="900" spc="45" dirty="0">
                <a:solidFill>
                  <a:srgbClr val="90248C"/>
                </a:solidFill>
                <a:latin typeface="Arial"/>
                <a:cs typeface="Arial"/>
              </a:rPr>
              <a:t>i</a:t>
            </a:r>
            <a:r>
              <a:rPr sz="900" spc="155" dirty="0">
                <a:solidFill>
                  <a:srgbClr val="AF62AC"/>
                </a:solidFill>
                <a:latin typeface="Arial"/>
                <a:cs typeface="Arial"/>
              </a:rPr>
              <a:t>ct</a:t>
            </a:r>
            <a:r>
              <a:rPr sz="900" spc="25" dirty="0">
                <a:solidFill>
                  <a:srgbClr val="AF62AC"/>
                </a:solidFill>
                <a:latin typeface="Arial"/>
                <a:cs typeface="Arial"/>
              </a:rPr>
              <a:t>i</a:t>
            </a:r>
            <a:r>
              <a:rPr sz="900" spc="250" dirty="0">
                <a:solidFill>
                  <a:srgbClr val="AF62AC"/>
                </a:solidFill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37585" y="3964458"/>
            <a:ext cx="899794" cy="27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 marR="5080" indent="-103505">
              <a:lnSpc>
                <a:spcPts val="1060"/>
              </a:lnSpc>
            </a:pPr>
            <a:r>
              <a:rPr sz="900" spc="300" dirty="0">
                <a:solidFill>
                  <a:srgbClr val="AF62AC"/>
                </a:solidFill>
                <a:latin typeface="Arial"/>
                <a:cs typeface="Arial"/>
              </a:rPr>
              <a:t>A</a:t>
            </a:r>
            <a:r>
              <a:rPr sz="900" spc="80" dirty="0">
                <a:solidFill>
                  <a:srgbClr val="AF62AC"/>
                </a:solidFill>
                <a:latin typeface="Arial"/>
                <a:cs typeface="Arial"/>
              </a:rPr>
              <a:t>l</a:t>
            </a:r>
            <a:r>
              <a:rPr sz="900" spc="210" dirty="0">
                <a:solidFill>
                  <a:srgbClr val="AF62AC"/>
                </a:solidFill>
                <a:latin typeface="Arial"/>
                <a:cs typeface="Arial"/>
              </a:rPr>
              <a:t>dos</a:t>
            </a:r>
            <a:r>
              <a:rPr sz="900" spc="20" dirty="0">
                <a:solidFill>
                  <a:srgbClr val="AF62AC"/>
                </a:solidFill>
                <a:latin typeface="Arial"/>
                <a:cs typeface="Arial"/>
              </a:rPr>
              <a:t>t</a:t>
            </a:r>
            <a:r>
              <a:rPr sz="900" spc="200" dirty="0">
                <a:solidFill>
                  <a:srgbClr val="AF62AC"/>
                </a:solidFill>
                <a:latin typeface="Arial"/>
                <a:cs typeface="Arial"/>
              </a:rPr>
              <a:t>erone</a:t>
            </a:r>
            <a:r>
              <a:rPr sz="900" spc="110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170" dirty="0">
                <a:solidFill>
                  <a:srgbClr val="AF62AC"/>
                </a:solidFill>
                <a:latin typeface="Arial"/>
                <a:cs typeface="Arial"/>
              </a:rPr>
              <a:t>secretion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60033" y="4089574"/>
            <a:ext cx="220345" cy="71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spc="-1475" dirty="0">
                <a:solidFill>
                  <a:srgbClr val="AF62AC"/>
                </a:solidFill>
                <a:latin typeface="Arial"/>
                <a:cs typeface="Arial"/>
              </a:rPr>
              <a:t>1</a:t>
            </a:r>
            <a:endParaRPr sz="5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24326" y="4099587"/>
            <a:ext cx="1205230" cy="42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71575" algn="l"/>
              </a:tabLst>
            </a:pPr>
            <a:r>
              <a:rPr sz="900" u="sng" spc="-195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u="sng" spc="-5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u="sng" dirty="0">
                <a:solidFill>
                  <a:srgbClr val="AF62AC"/>
                </a:solidFill>
                <a:latin typeface="Arial"/>
                <a:cs typeface="Arial"/>
              </a:rPr>
              <a:t>	</a:t>
            </a:r>
            <a:endParaRPr sz="900">
              <a:latin typeface="Arial"/>
              <a:cs typeface="Arial"/>
            </a:endParaRPr>
          </a:p>
          <a:p>
            <a:pPr marL="179070" marR="5080" indent="-151130">
              <a:lnSpc>
                <a:spcPts val="1060"/>
              </a:lnSpc>
              <a:spcBef>
                <a:spcPts val="340"/>
              </a:spcBef>
            </a:pPr>
            <a:r>
              <a:rPr sz="900" spc="260" dirty="0">
                <a:solidFill>
                  <a:srgbClr val="4B4946"/>
                </a:solidFill>
                <a:latin typeface="Arial"/>
                <a:cs typeface="Arial"/>
              </a:rPr>
              <a:t>S</a:t>
            </a:r>
            <a:r>
              <a:rPr sz="900" spc="-229" dirty="0">
                <a:solidFill>
                  <a:srgbClr val="4B4946"/>
                </a:solidFill>
                <a:latin typeface="Arial"/>
                <a:cs typeface="Arial"/>
              </a:rPr>
              <a:t>p</a:t>
            </a:r>
            <a:r>
              <a:rPr sz="900" spc="-250" dirty="0">
                <a:solidFill>
                  <a:srgbClr val="4B4946"/>
                </a:solidFill>
                <a:latin typeface="Arial"/>
                <a:cs typeface="Arial"/>
              </a:rPr>
              <a:t>i</a:t>
            </a:r>
            <a:r>
              <a:rPr sz="900" spc="195" dirty="0">
                <a:solidFill>
                  <a:srgbClr val="4B4946"/>
                </a:solidFill>
                <a:latin typeface="Arial"/>
                <a:cs typeface="Arial"/>
              </a:rPr>
              <a:t>ron</a:t>
            </a:r>
            <a:r>
              <a:rPr sz="900" spc="180" dirty="0">
                <a:solidFill>
                  <a:srgbClr val="4B4946"/>
                </a:solidFill>
                <a:latin typeface="Arial"/>
                <a:cs typeface="Arial"/>
              </a:rPr>
              <a:t>o</a:t>
            </a:r>
            <a:r>
              <a:rPr sz="900" spc="-195" dirty="0">
                <a:solidFill>
                  <a:srgbClr val="BFBFBF"/>
                </a:solidFill>
                <a:latin typeface="Arial"/>
                <a:cs typeface="Arial"/>
              </a:rPr>
              <a:t>,</a:t>
            </a:r>
            <a:r>
              <a:rPr sz="900" spc="-15" dirty="0">
                <a:solidFill>
                  <a:srgbClr val="626262"/>
                </a:solidFill>
                <a:latin typeface="Arial"/>
                <a:cs typeface="Arial"/>
              </a:rPr>
              <a:t>l</a:t>
            </a:r>
            <a:r>
              <a:rPr sz="900" spc="185" dirty="0">
                <a:solidFill>
                  <a:srgbClr val="4B4946"/>
                </a:solidFill>
                <a:latin typeface="Arial"/>
                <a:cs typeface="Arial"/>
              </a:rPr>
              <a:t>acton</a:t>
            </a:r>
            <a:r>
              <a:rPr sz="900" spc="225" dirty="0">
                <a:solidFill>
                  <a:srgbClr val="4B4946"/>
                </a:solidFill>
                <a:latin typeface="Arial"/>
                <a:cs typeface="Arial"/>
              </a:rPr>
              <a:t>e</a:t>
            </a:r>
            <a:r>
              <a:rPr sz="900" spc="395" dirty="0">
                <a:solidFill>
                  <a:srgbClr val="838383"/>
                </a:solidFill>
                <a:latin typeface="Arial"/>
                <a:cs typeface="Arial"/>
              </a:rPr>
              <a:t>, </a:t>
            </a:r>
            <a:r>
              <a:rPr sz="900" spc="-60" dirty="0">
                <a:solidFill>
                  <a:srgbClr val="4B4946"/>
                </a:solidFill>
                <a:latin typeface="Arial"/>
                <a:cs typeface="Arial"/>
              </a:rPr>
              <a:t>e</a:t>
            </a:r>
            <a:r>
              <a:rPr sz="900" spc="-550" dirty="0">
                <a:solidFill>
                  <a:srgbClr val="4B4946"/>
                </a:solidFill>
                <a:latin typeface="Arial"/>
                <a:cs typeface="Arial"/>
              </a:rPr>
              <a:t>p</a:t>
            </a:r>
            <a:r>
              <a:rPr sz="900" spc="-509" dirty="0">
                <a:solidFill>
                  <a:srgbClr val="727272"/>
                </a:solidFill>
                <a:latin typeface="Arial"/>
                <a:cs typeface="Arial"/>
              </a:rPr>
              <a:t>l</a:t>
            </a:r>
            <a:r>
              <a:rPr sz="900" spc="200" dirty="0">
                <a:solidFill>
                  <a:srgbClr val="4B4946"/>
                </a:solidFill>
                <a:latin typeface="Arial"/>
                <a:cs typeface="Arial"/>
              </a:rPr>
              <a:t>er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49058" y="4385743"/>
            <a:ext cx="483234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0" dirty="0">
                <a:solidFill>
                  <a:srgbClr val="4B4946"/>
                </a:solidFill>
                <a:latin typeface="Arial"/>
                <a:cs typeface="Arial"/>
              </a:rPr>
              <a:t>e</a:t>
            </a:r>
            <a:r>
              <a:rPr sz="900" spc="185" dirty="0">
                <a:solidFill>
                  <a:srgbClr val="626262"/>
                </a:solidFill>
                <a:latin typeface="Arial"/>
                <a:cs typeface="Arial"/>
              </a:rPr>
              <a:t>n</a:t>
            </a:r>
            <a:r>
              <a:rPr sz="900" spc="280" dirty="0">
                <a:solidFill>
                  <a:srgbClr val="4B4946"/>
                </a:solidFill>
                <a:latin typeface="Arial"/>
                <a:cs typeface="Arial"/>
              </a:rPr>
              <a:t>o</a:t>
            </a:r>
            <a:r>
              <a:rPr sz="900" spc="155" dirty="0">
                <a:solidFill>
                  <a:srgbClr val="4B4946"/>
                </a:solidFill>
                <a:latin typeface="Arial"/>
                <a:cs typeface="Arial"/>
              </a:rPr>
              <a:t>n</a:t>
            </a:r>
            <a:r>
              <a:rPr sz="900" spc="220" dirty="0">
                <a:solidFill>
                  <a:srgbClr val="4B4946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76292" y="4695747"/>
            <a:ext cx="1510665" cy="27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 marR="5080" indent="-40005">
              <a:lnSpc>
                <a:spcPts val="1060"/>
              </a:lnSpc>
            </a:pPr>
            <a:r>
              <a:rPr sz="900" spc="55" dirty="0">
                <a:solidFill>
                  <a:srgbClr val="A3499E"/>
                </a:solidFill>
                <a:latin typeface="Arial"/>
                <a:cs typeface="Arial"/>
              </a:rPr>
              <a:t>I</a:t>
            </a:r>
            <a:r>
              <a:rPr sz="900" spc="185" dirty="0">
                <a:solidFill>
                  <a:srgbClr val="BF7EBA"/>
                </a:solidFill>
                <a:latin typeface="Arial"/>
                <a:cs typeface="Arial"/>
              </a:rPr>
              <a:t>n</a:t>
            </a:r>
            <a:r>
              <a:rPr sz="900" spc="175" dirty="0">
                <a:solidFill>
                  <a:srgbClr val="AF62AC"/>
                </a:solidFill>
                <a:latin typeface="Arial"/>
                <a:cs typeface="Arial"/>
              </a:rPr>
              <a:t>cr</a:t>
            </a:r>
            <a:r>
              <a:rPr sz="900" spc="150" dirty="0">
                <a:solidFill>
                  <a:srgbClr val="AF62AC"/>
                </a:solidFill>
                <a:latin typeface="Arial"/>
                <a:cs typeface="Arial"/>
              </a:rPr>
              <a:t>e</a:t>
            </a:r>
            <a:r>
              <a:rPr sz="900" spc="204" dirty="0">
                <a:solidFill>
                  <a:srgbClr val="AF62AC"/>
                </a:solidFill>
                <a:latin typeface="Arial"/>
                <a:cs typeface="Arial"/>
              </a:rPr>
              <a:t>ased</a:t>
            </a:r>
            <a:r>
              <a:rPr sz="900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-100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125" dirty="0">
                <a:solidFill>
                  <a:srgbClr val="AF62AC"/>
                </a:solidFill>
                <a:latin typeface="Arial"/>
                <a:cs typeface="Arial"/>
              </a:rPr>
              <a:t>p</a:t>
            </a:r>
            <a:r>
              <a:rPr sz="900" spc="254" dirty="0">
                <a:solidFill>
                  <a:srgbClr val="AF62AC"/>
                </a:solidFill>
                <a:latin typeface="Arial"/>
                <a:cs typeface="Arial"/>
              </a:rPr>
              <a:t>e</a:t>
            </a:r>
            <a:r>
              <a:rPr sz="900" spc="145" dirty="0">
                <a:solidFill>
                  <a:srgbClr val="AF62AC"/>
                </a:solidFill>
                <a:latin typeface="Arial"/>
                <a:cs typeface="Arial"/>
              </a:rPr>
              <a:t>r</a:t>
            </a:r>
            <a:r>
              <a:rPr sz="900" dirty="0">
                <a:solidFill>
                  <a:srgbClr val="BF7EBA"/>
                </a:solidFill>
                <a:latin typeface="Arial"/>
                <a:cs typeface="Arial"/>
              </a:rPr>
              <a:t>i</a:t>
            </a:r>
            <a:r>
              <a:rPr sz="900" spc="250" dirty="0">
                <a:solidFill>
                  <a:srgbClr val="AF62AC"/>
                </a:solidFill>
                <a:latin typeface="Arial"/>
                <a:cs typeface="Arial"/>
              </a:rPr>
              <a:t>p</a:t>
            </a:r>
            <a:r>
              <a:rPr sz="900" spc="185" dirty="0">
                <a:solidFill>
                  <a:srgbClr val="BF7EBA"/>
                </a:solidFill>
                <a:latin typeface="Arial"/>
                <a:cs typeface="Arial"/>
              </a:rPr>
              <a:t>h</a:t>
            </a:r>
            <a:r>
              <a:rPr sz="900" spc="165" dirty="0">
                <a:solidFill>
                  <a:srgbClr val="AF62AC"/>
                </a:solidFill>
                <a:latin typeface="Arial"/>
                <a:cs typeface="Arial"/>
              </a:rPr>
              <a:t>eral</a:t>
            </a:r>
            <a:r>
              <a:rPr sz="900" spc="110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155" dirty="0">
                <a:solidFill>
                  <a:srgbClr val="AF62AC"/>
                </a:solidFill>
                <a:latin typeface="Arial"/>
                <a:cs typeface="Arial"/>
              </a:rPr>
              <a:t>vascular</a:t>
            </a:r>
            <a:r>
              <a:rPr sz="900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5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70" dirty="0">
                <a:solidFill>
                  <a:srgbClr val="BF7EBA"/>
                </a:solidFill>
                <a:latin typeface="Arial"/>
                <a:cs typeface="Arial"/>
              </a:rPr>
              <a:t>r</a:t>
            </a:r>
            <a:r>
              <a:rPr sz="900" spc="170" dirty="0">
                <a:solidFill>
                  <a:srgbClr val="AF62AC"/>
                </a:solidFill>
                <a:latin typeface="Arial"/>
                <a:cs typeface="Arial"/>
              </a:rPr>
              <a:t>esistance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01662" y="4695747"/>
            <a:ext cx="135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75" dirty="0">
                <a:solidFill>
                  <a:srgbClr val="BF7EBA"/>
                </a:solidFill>
                <a:latin typeface="Arial"/>
                <a:cs typeface="Arial"/>
              </a:rPr>
              <a:t>I</a:t>
            </a:r>
            <a:r>
              <a:rPr sz="900" spc="125" dirty="0">
                <a:solidFill>
                  <a:srgbClr val="AF62AC"/>
                </a:solidFill>
                <a:latin typeface="Arial"/>
                <a:cs typeface="Arial"/>
              </a:rPr>
              <a:t>n</a:t>
            </a:r>
            <a:r>
              <a:rPr sz="900" spc="204" dirty="0">
                <a:solidFill>
                  <a:srgbClr val="AF62AC"/>
                </a:solidFill>
                <a:latin typeface="Arial"/>
                <a:cs typeface="Arial"/>
              </a:rPr>
              <a:t>creased</a:t>
            </a:r>
            <a:r>
              <a:rPr sz="900" spc="50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215" dirty="0">
                <a:solidFill>
                  <a:srgbClr val="AF62AC"/>
                </a:solidFill>
                <a:latin typeface="Arial"/>
                <a:cs typeface="Arial"/>
              </a:rPr>
              <a:t>so</a:t>
            </a:r>
            <a:r>
              <a:rPr sz="900" spc="240" dirty="0">
                <a:solidFill>
                  <a:srgbClr val="AF62AC"/>
                </a:solidFill>
                <a:latin typeface="Arial"/>
                <a:cs typeface="Arial"/>
              </a:rPr>
              <a:t>d</a:t>
            </a:r>
            <a:r>
              <a:rPr sz="900" spc="45" dirty="0">
                <a:solidFill>
                  <a:srgbClr val="90248C"/>
                </a:solidFill>
                <a:latin typeface="Arial"/>
                <a:cs typeface="Arial"/>
              </a:rPr>
              <a:t>i</a:t>
            </a:r>
            <a:r>
              <a:rPr sz="900" spc="290" dirty="0">
                <a:solidFill>
                  <a:srgbClr val="AF62AC"/>
                </a:solidFill>
                <a:latin typeface="Arial"/>
                <a:cs typeface="Arial"/>
              </a:rPr>
              <a:t>um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92358" y="4830876"/>
            <a:ext cx="1606550" cy="812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">
              <a:lnSpc>
                <a:spcPts val="405"/>
              </a:lnSpc>
            </a:pPr>
            <a:r>
              <a:rPr sz="900" spc="225" dirty="0">
                <a:solidFill>
                  <a:srgbClr val="AF62AC"/>
                </a:solidFill>
                <a:latin typeface="Arial"/>
                <a:cs typeface="Arial"/>
              </a:rPr>
              <a:t>and</a:t>
            </a:r>
            <a:r>
              <a:rPr sz="900" spc="10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180" dirty="0">
                <a:solidFill>
                  <a:srgbClr val="AF62AC"/>
                </a:solidFill>
                <a:latin typeface="Arial"/>
                <a:cs typeface="Arial"/>
              </a:rPr>
              <a:t>water</a:t>
            </a:r>
            <a:r>
              <a:rPr sz="900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-120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170" dirty="0">
                <a:solidFill>
                  <a:srgbClr val="AF62AC"/>
                </a:solidFill>
                <a:latin typeface="Arial"/>
                <a:cs typeface="Arial"/>
              </a:rPr>
              <a:t>r</a:t>
            </a:r>
            <a:r>
              <a:rPr sz="900" spc="150" dirty="0">
                <a:solidFill>
                  <a:srgbClr val="AF62AC"/>
                </a:solidFill>
                <a:latin typeface="Arial"/>
                <a:cs typeface="Arial"/>
              </a:rPr>
              <a:t>e</a:t>
            </a:r>
            <a:r>
              <a:rPr sz="900" spc="120" dirty="0">
                <a:solidFill>
                  <a:srgbClr val="BF7EBA"/>
                </a:solidFill>
                <a:latin typeface="Arial"/>
                <a:cs typeface="Arial"/>
              </a:rPr>
              <a:t>t</a:t>
            </a:r>
            <a:r>
              <a:rPr sz="900" spc="185" dirty="0">
                <a:solidFill>
                  <a:srgbClr val="AF62AC"/>
                </a:solidFill>
                <a:latin typeface="Arial"/>
                <a:cs typeface="Arial"/>
              </a:rPr>
              <a:t>ent</a:t>
            </a:r>
            <a:r>
              <a:rPr sz="900" spc="35" dirty="0">
                <a:solidFill>
                  <a:srgbClr val="AF62AC"/>
                </a:solidFill>
                <a:latin typeface="Arial"/>
                <a:cs typeface="Arial"/>
              </a:rPr>
              <a:t>i</a:t>
            </a:r>
            <a:r>
              <a:rPr sz="900" spc="215" dirty="0">
                <a:solidFill>
                  <a:srgbClr val="AF62AC"/>
                </a:solidFill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5985"/>
              </a:lnSpc>
            </a:pPr>
            <a:r>
              <a:rPr sz="5550" i="1" spc="4810" dirty="0">
                <a:solidFill>
                  <a:srgbClr val="A3499E"/>
                </a:solidFill>
                <a:latin typeface="Times New Roman"/>
                <a:cs typeface="Times New Roman"/>
              </a:rPr>
              <a:t>/</a:t>
            </a:r>
            <a:endParaRPr sz="5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00666" y="5633703"/>
            <a:ext cx="1107440" cy="27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2245">
              <a:lnSpc>
                <a:spcPts val="1060"/>
              </a:lnSpc>
            </a:pPr>
            <a:r>
              <a:rPr sz="900" spc="55" dirty="0">
                <a:solidFill>
                  <a:srgbClr val="90248C"/>
                </a:solidFill>
                <a:latin typeface="Arial"/>
                <a:cs typeface="Arial"/>
              </a:rPr>
              <a:t>I</a:t>
            </a:r>
            <a:r>
              <a:rPr sz="900" spc="185" dirty="0">
                <a:solidFill>
                  <a:srgbClr val="BF7EBA"/>
                </a:solidFill>
                <a:latin typeface="Arial"/>
                <a:cs typeface="Arial"/>
              </a:rPr>
              <a:t>n</a:t>
            </a:r>
            <a:r>
              <a:rPr sz="900" spc="185" dirty="0">
                <a:solidFill>
                  <a:srgbClr val="AF62AC"/>
                </a:solidFill>
                <a:latin typeface="Arial"/>
                <a:cs typeface="Arial"/>
              </a:rPr>
              <a:t>creased</a:t>
            </a:r>
            <a:r>
              <a:rPr sz="900" spc="100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245" dirty="0">
                <a:solidFill>
                  <a:srgbClr val="AF62AC"/>
                </a:solidFill>
                <a:latin typeface="Arial"/>
                <a:cs typeface="Arial"/>
              </a:rPr>
              <a:t>b</a:t>
            </a:r>
            <a:r>
              <a:rPr sz="900" spc="-10" dirty="0">
                <a:solidFill>
                  <a:srgbClr val="AF62AC"/>
                </a:solidFill>
                <a:latin typeface="Arial"/>
                <a:cs typeface="Arial"/>
              </a:rPr>
              <a:t>l</a:t>
            </a:r>
            <a:r>
              <a:rPr sz="900" spc="204" dirty="0">
                <a:solidFill>
                  <a:srgbClr val="AF62AC"/>
                </a:solidFill>
                <a:latin typeface="Arial"/>
                <a:cs typeface="Arial"/>
              </a:rPr>
              <a:t>ood</a:t>
            </a:r>
            <a:r>
              <a:rPr sz="900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-114" dirty="0">
                <a:solidFill>
                  <a:srgbClr val="AF62AC"/>
                </a:solidFill>
                <a:latin typeface="Arial"/>
                <a:cs typeface="Arial"/>
              </a:rPr>
              <a:t> </a:t>
            </a:r>
            <a:r>
              <a:rPr sz="900" spc="190" dirty="0">
                <a:solidFill>
                  <a:srgbClr val="AF62AC"/>
                </a:solidFill>
                <a:latin typeface="Arial"/>
                <a:cs typeface="Arial"/>
              </a:rPr>
              <a:t>pres</a:t>
            </a:r>
            <a:r>
              <a:rPr sz="900" spc="155" dirty="0">
                <a:solidFill>
                  <a:srgbClr val="AF62AC"/>
                </a:solidFill>
                <a:latin typeface="Arial"/>
                <a:cs typeface="Arial"/>
              </a:rPr>
              <a:t>s</a:t>
            </a:r>
            <a:r>
              <a:rPr sz="900" spc="250" dirty="0">
                <a:solidFill>
                  <a:srgbClr val="BF7EBA"/>
                </a:solidFill>
                <a:latin typeface="Arial"/>
                <a:cs typeface="Arial"/>
              </a:rPr>
              <a:t>u</a:t>
            </a:r>
            <a:r>
              <a:rPr sz="900" spc="195" dirty="0">
                <a:solidFill>
                  <a:srgbClr val="AF62AC"/>
                </a:solidFill>
                <a:latin typeface="Arial"/>
                <a:cs typeface="Arial"/>
              </a:rPr>
              <a:t>re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52440" y="6006373"/>
            <a:ext cx="4825365" cy="344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">
              <a:lnSpc>
                <a:spcPts val="685"/>
              </a:lnSpc>
            </a:pPr>
            <a:r>
              <a:rPr sz="600" b="1" spc="204" dirty="0">
                <a:solidFill>
                  <a:srgbClr val="1A1A1A"/>
                </a:solidFill>
                <a:latin typeface="Arial"/>
                <a:cs typeface="Arial"/>
              </a:rPr>
              <a:t>Source</a:t>
            </a:r>
            <a:r>
              <a:rPr sz="600" b="1" spc="-20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00" b="1" spc="250" dirty="0">
                <a:solidFill>
                  <a:srgbClr val="4B4946"/>
                </a:solidFill>
                <a:latin typeface="Arial"/>
                <a:cs typeface="Arial"/>
              </a:rPr>
              <a:t>:</a:t>
            </a:r>
            <a:r>
              <a:rPr sz="600" b="1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600" b="1" spc="-35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600" b="1" spc="220" dirty="0">
                <a:solidFill>
                  <a:srgbClr val="1A1A1A"/>
                </a:solidFill>
                <a:latin typeface="Arial"/>
                <a:cs typeface="Arial"/>
              </a:rPr>
              <a:t>Kat</a:t>
            </a:r>
            <a:r>
              <a:rPr sz="600" b="1" spc="254" dirty="0">
                <a:solidFill>
                  <a:srgbClr val="1A1A1A"/>
                </a:solidFill>
                <a:latin typeface="Arial"/>
                <a:cs typeface="Arial"/>
              </a:rPr>
              <a:t>z</a:t>
            </a:r>
            <a:r>
              <a:rPr sz="600" b="1" spc="254" dirty="0">
                <a:solidFill>
                  <a:srgbClr val="010101"/>
                </a:solidFill>
                <a:latin typeface="Arial"/>
                <a:cs typeface="Arial"/>
              </a:rPr>
              <a:t>u</a:t>
            </a:r>
            <a:r>
              <a:rPr sz="600" b="1" spc="285" dirty="0">
                <a:solidFill>
                  <a:srgbClr val="313131"/>
                </a:solidFill>
                <a:latin typeface="Arial"/>
                <a:cs typeface="Arial"/>
              </a:rPr>
              <a:t>ng</a:t>
            </a:r>
            <a:r>
              <a:rPr sz="600" b="1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600" b="1" spc="3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600" b="1" spc="215" dirty="0">
                <a:solidFill>
                  <a:srgbClr val="1A1A1A"/>
                </a:solidFill>
                <a:latin typeface="Arial"/>
                <a:cs typeface="Arial"/>
              </a:rPr>
              <a:t>B</a:t>
            </a:r>
            <a:r>
              <a:rPr sz="600" b="1" spc="245" dirty="0">
                <a:solidFill>
                  <a:srgbClr val="1A1A1A"/>
                </a:solidFill>
                <a:latin typeface="Arial"/>
                <a:cs typeface="Arial"/>
              </a:rPr>
              <a:t>G</a:t>
            </a:r>
            <a:r>
              <a:rPr sz="600" b="1" spc="-45" dirty="0">
                <a:solidFill>
                  <a:srgbClr val="1A1A1A"/>
                </a:solidFill>
                <a:latin typeface="Arial"/>
                <a:cs typeface="Arial"/>
              </a:rPr>
              <a:t>..</a:t>
            </a:r>
            <a:r>
              <a:rPr sz="600" b="1" dirty="0">
                <a:solidFill>
                  <a:srgbClr val="1A1A1A"/>
                </a:solidFill>
                <a:latin typeface="Arial"/>
                <a:cs typeface="Arial"/>
              </a:rPr>
              <a:t>  </a:t>
            </a:r>
            <a:r>
              <a:rPr sz="600" b="1" spc="-60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00" b="1" spc="229" dirty="0">
                <a:solidFill>
                  <a:srgbClr val="1A1A1A"/>
                </a:solidFill>
                <a:latin typeface="Arial"/>
                <a:cs typeface="Arial"/>
              </a:rPr>
              <a:t>Masters</a:t>
            </a:r>
            <a:r>
              <a:rPr sz="600" b="1" dirty="0">
                <a:solidFill>
                  <a:srgbClr val="1A1A1A"/>
                </a:solidFill>
                <a:latin typeface="Arial"/>
                <a:cs typeface="Arial"/>
              </a:rPr>
              <a:t>  </a:t>
            </a:r>
            <a:r>
              <a:rPr sz="600" b="1" spc="-85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00" b="1" spc="160" dirty="0">
                <a:solidFill>
                  <a:srgbClr val="1A1A1A"/>
                </a:solidFill>
                <a:latin typeface="Arial"/>
                <a:cs typeface="Arial"/>
              </a:rPr>
              <a:t>S</a:t>
            </a:r>
            <a:r>
              <a:rPr sz="600" b="1" spc="240" dirty="0">
                <a:solidFill>
                  <a:srgbClr val="1A1A1A"/>
                </a:solidFill>
                <a:latin typeface="Arial"/>
                <a:cs typeface="Arial"/>
              </a:rPr>
              <a:t>B</a:t>
            </a:r>
            <a:r>
              <a:rPr sz="600" b="1" spc="-5" dirty="0">
                <a:solidFill>
                  <a:srgbClr val="1A1A1A"/>
                </a:solidFill>
                <a:latin typeface="Arial"/>
                <a:cs typeface="Arial"/>
              </a:rPr>
              <a:t>..</a:t>
            </a:r>
            <a:r>
              <a:rPr sz="600" b="1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00" b="1" spc="25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00" b="1" spc="65" dirty="0">
                <a:solidFill>
                  <a:srgbClr val="1A1A1A"/>
                </a:solidFill>
                <a:latin typeface="Arial"/>
                <a:cs typeface="Arial"/>
              </a:rPr>
              <a:t>Tt'e...,o</a:t>
            </a:r>
            <a:r>
              <a:rPr sz="600" b="1" spc="-45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00" b="1" spc="-5" dirty="0">
                <a:solidFill>
                  <a:srgbClr val="010101"/>
                </a:solidFill>
                <a:latin typeface="Arial"/>
                <a:cs typeface="Arial"/>
              </a:rPr>
              <a:t>t'</a:t>
            </a:r>
            <a:r>
              <a:rPr sz="600" b="1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600" b="1" spc="-50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600" b="1" spc="175" dirty="0">
                <a:solidFill>
                  <a:srgbClr val="313131"/>
                </a:solidFill>
                <a:latin typeface="Arial"/>
                <a:cs typeface="Arial"/>
              </a:rPr>
              <a:t>AJ</a:t>
            </a:r>
            <a:r>
              <a:rPr sz="600" b="1" spc="2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600" b="1" spc="100" dirty="0">
                <a:solidFill>
                  <a:srgbClr val="4B4946"/>
                </a:solidFill>
                <a:latin typeface="Arial"/>
                <a:cs typeface="Arial"/>
              </a:rPr>
              <a:t>:</a:t>
            </a:r>
            <a:r>
              <a:rPr sz="600" b="1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600" b="1" spc="55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600" b="1" i="1" spc="200" dirty="0">
                <a:solidFill>
                  <a:srgbClr val="1A1A1A"/>
                </a:solidFill>
                <a:latin typeface="Arial"/>
                <a:cs typeface="Arial"/>
              </a:rPr>
              <a:t>Basic</a:t>
            </a:r>
            <a:r>
              <a:rPr sz="600" b="1" i="1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00" b="1" i="1" spc="-20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00" b="1" spc="305" dirty="0">
                <a:solidFill>
                  <a:srgbClr val="1A1A1A"/>
                </a:solidFill>
                <a:latin typeface="Arial"/>
                <a:cs typeface="Arial"/>
              </a:rPr>
              <a:t>&amp;</a:t>
            </a:r>
            <a:r>
              <a:rPr sz="600" b="1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00" b="1" spc="50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00" b="1" i="1" spc="215" dirty="0">
                <a:solidFill>
                  <a:srgbClr val="313131"/>
                </a:solidFill>
                <a:latin typeface="Arial"/>
                <a:cs typeface="Arial"/>
              </a:rPr>
              <a:t>C</a:t>
            </a:r>
            <a:r>
              <a:rPr sz="600" b="1" i="1" spc="50" dirty="0">
                <a:solidFill>
                  <a:srgbClr val="313131"/>
                </a:solidFill>
                <a:latin typeface="Arial"/>
                <a:cs typeface="Arial"/>
              </a:rPr>
              <a:t>l</a:t>
            </a:r>
            <a:r>
              <a:rPr sz="600" b="1" i="1" spc="140" dirty="0">
                <a:solidFill>
                  <a:srgbClr val="4B4946"/>
                </a:solidFill>
                <a:latin typeface="Arial"/>
                <a:cs typeface="Arial"/>
              </a:rPr>
              <a:t>i</a:t>
            </a:r>
            <a:r>
              <a:rPr sz="600" b="1" i="1" spc="165" dirty="0">
                <a:solidFill>
                  <a:srgbClr val="313131"/>
                </a:solidFill>
                <a:latin typeface="Arial"/>
                <a:cs typeface="Arial"/>
              </a:rPr>
              <a:t>nical</a:t>
            </a:r>
            <a:r>
              <a:rPr sz="600" b="1" i="1" dirty="0">
                <a:solidFill>
                  <a:srgbClr val="313131"/>
                </a:solidFill>
                <a:latin typeface="Arial"/>
                <a:cs typeface="Arial"/>
              </a:rPr>
              <a:t>  </a:t>
            </a:r>
            <a:r>
              <a:rPr sz="600" b="1" i="1" spc="-8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600" b="1" i="1" spc="270" dirty="0">
                <a:solidFill>
                  <a:srgbClr val="1A1A1A"/>
                </a:solidFill>
                <a:latin typeface="Arial"/>
                <a:cs typeface="Arial"/>
              </a:rPr>
              <a:t>Pharma</a:t>
            </a:r>
            <a:r>
              <a:rPr sz="600" b="1" i="1" spc="190" dirty="0">
                <a:solidFill>
                  <a:srgbClr val="1A1A1A"/>
                </a:solidFill>
                <a:latin typeface="Arial"/>
                <a:cs typeface="Arial"/>
              </a:rPr>
              <a:t>coJog</a:t>
            </a:r>
            <a:r>
              <a:rPr sz="600" b="1" i="1" spc="145" dirty="0">
                <a:solidFill>
                  <a:srgbClr val="1A1A1A"/>
                </a:solidFill>
                <a:latin typeface="Arial"/>
                <a:cs typeface="Arial"/>
              </a:rPr>
              <a:t>y</a:t>
            </a:r>
            <a:r>
              <a:rPr sz="600" b="1" i="1" spc="-55" dirty="0">
                <a:solidFill>
                  <a:srgbClr val="1A1A1A"/>
                </a:solidFill>
                <a:latin typeface="Arial"/>
                <a:cs typeface="Arial"/>
              </a:rPr>
              <a:t>..</a:t>
            </a:r>
            <a:endParaRPr sz="600">
              <a:latin typeface="Arial"/>
              <a:cs typeface="Arial"/>
            </a:endParaRPr>
          </a:p>
          <a:p>
            <a:pPr marL="28575">
              <a:lnSpc>
                <a:spcPts val="805"/>
              </a:lnSpc>
            </a:pPr>
            <a:r>
              <a:rPr sz="700" b="1" i="1" spc="505" dirty="0">
                <a:solidFill>
                  <a:srgbClr val="1A1A1A"/>
                </a:solidFill>
                <a:latin typeface="Times New Roman"/>
                <a:cs typeface="Times New Roman"/>
              </a:rPr>
              <a:t>1</a:t>
            </a:r>
            <a:r>
              <a:rPr sz="700" b="1" i="1" spc="415" dirty="0">
                <a:solidFill>
                  <a:srgbClr val="1A1A1A"/>
                </a:solidFill>
                <a:latin typeface="Times New Roman"/>
                <a:cs typeface="Times New Roman"/>
              </a:rPr>
              <a:t>1</a:t>
            </a:r>
            <a:r>
              <a:rPr sz="700" b="1" i="1" spc="310" dirty="0">
                <a:solidFill>
                  <a:srgbClr val="1A1A1A"/>
                </a:solidFill>
                <a:latin typeface="Times New Roman"/>
                <a:cs typeface="Times New Roman"/>
              </a:rPr>
              <a:t>h</a:t>
            </a:r>
            <a:r>
              <a:rPr sz="700" b="1" i="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700" b="1" i="1" spc="-5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700" b="1" i="1" spc="120" dirty="0">
                <a:solidFill>
                  <a:srgbClr val="1A1A1A"/>
                </a:solidFill>
                <a:latin typeface="Times New Roman"/>
                <a:cs typeface="Times New Roman"/>
              </a:rPr>
              <a:t>Edi</a:t>
            </a:r>
            <a:r>
              <a:rPr sz="700" b="1" i="1" spc="-30" dirty="0">
                <a:solidFill>
                  <a:srgbClr val="1A1A1A"/>
                </a:solidFill>
                <a:latin typeface="Times New Roman"/>
                <a:cs typeface="Times New Roman"/>
              </a:rPr>
              <a:t>t</a:t>
            </a:r>
            <a:r>
              <a:rPr sz="700" b="1" i="1" spc="15" dirty="0">
                <a:solidFill>
                  <a:srgbClr val="1A1A1A"/>
                </a:solidFill>
                <a:latin typeface="Times New Roman"/>
                <a:cs typeface="Times New Roman"/>
              </a:rPr>
              <a:t>:</a:t>
            </a:r>
            <a:r>
              <a:rPr sz="700" b="1" i="1" spc="185" dirty="0">
                <a:solidFill>
                  <a:srgbClr val="1A1A1A"/>
                </a:solidFill>
                <a:latin typeface="Times New Roman"/>
                <a:cs typeface="Times New Roman"/>
              </a:rPr>
              <a:t>ion:</a:t>
            </a:r>
            <a:r>
              <a:rPr sz="700" b="1" i="1" dirty="0">
                <a:solidFill>
                  <a:srgbClr val="1A1A1A"/>
                </a:solidFill>
                <a:latin typeface="Times New Roman"/>
                <a:cs typeface="Times New Roman"/>
              </a:rPr>
              <a:t>  </a:t>
            </a:r>
            <a:r>
              <a:rPr sz="700" b="1" i="1" spc="-7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700" b="1" spc="185" dirty="0">
                <a:solidFill>
                  <a:srgbClr val="313131"/>
                </a:solidFill>
                <a:latin typeface="Times New Roman"/>
                <a:cs typeface="Times New Roman"/>
              </a:rPr>
              <a:t>http</a:t>
            </a:r>
            <a:r>
              <a:rPr sz="700" b="1" spc="-55" dirty="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sz="700" b="1" spc="10" dirty="0">
                <a:solidFill>
                  <a:srgbClr val="010101"/>
                </a:solidFill>
                <a:latin typeface="Times New Roman"/>
                <a:cs typeface="Times New Roman"/>
              </a:rPr>
              <a:t>:</a:t>
            </a:r>
            <a:r>
              <a:rPr sz="700" b="1" spc="235" dirty="0">
                <a:solidFill>
                  <a:srgbClr val="313131"/>
                </a:solidFill>
                <a:latin typeface="Times New Roman"/>
                <a:cs typeface="Times New Roman"/>
              </a:rPr>
              <a:t>//</a:t>
            </a:r>
            <a:r>
              <a:rPr sz="700" b="1" spc="-40" dirty="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sz="700" b="1" spc="60" dirty="0">
                <a:solidFill>
                  <a:srgbClr val="313131"/>
                </a:solidFill>
                <a:latin typeface="Times New Roman"/>
                <a:cs typeface="Times New Roman"/>
              </a:rPr>
              <a:t>w</a:t>
            </a:r>
            <a:r>
              <a:rPr sz="700" b="1" spc="-55" dirty="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sz="700" b="1" spc="-5" dirty="0">
                <a:solidFill>
                  <a:srgbClr val="313131"/>
                </a:solidFill>
                <a:latin typeface="Times New Roman"/>
                <a:cs typeface="Times New Roman"/>
              </a:rPr>
              <a:t>w</a:t>
            </a:r>
            <a:r>
              <a:rPr sz="700" b="1" spc="-50" dirty="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sz="700" b="1" spc="-5" dirty="0">
                <a:solidFill>
                  <a:srgbClr val="313131"/>
                </a:solidFill>
                <a:latin typeface="Times New Roman"/>
                <a:cs typeface="Times New Roman"/>
              </a:rPr>
              <a:t>w</a:t>
            </a:r>
            <a:r>
              <a:rPr sz="700" b="1" spc="-50" dirty="0">
                <a:solidFill>
                  <a:srgbClr val="313131"/>
                </a:solidFill>
                <a:latin typeface="Times New Roman"/>
                <a:cs typeface="Times New Roman"/>
              </a:rPr>
              <a:t> </a:t>
            </a:r>
            <a:r>
              <a:rPr sz="700" b="1" spc="10" dirty="0">
                <a:solidFill>
                  <a:srgbClr val="010101"/>
                </a:solidFill>
                <a:latin typeface="Times New Roman"/>
                <a:cs typeface="Times New Roman"/>
              </a:rPr>
              <a:t>. </a:t>
            </a:r>
            <a:r>
              <a:rPr sz="700" b="1" spc="240" dirty="0">
                <a:solidFill>
                  <a:srgbClr val="1A1A1A"/>
                </a:solidFill>
                <a:latin typeface="Times New Roman"/>
                <a:cs typeface="Times New Roman"/>
              </a:rPr>
              <a:t>accessmedi</a:t>
            </a:r>
            <a:r>
              <a:rPr sz="700" b="1" spc="260" dirty="0">
                <a:solidFill>
                  <a:srgbClr val="1A1A1A"/>
                </a:solidFill>
                <a:latin typeface="Times New Roman"/>
                <a:cs typeface="Times New Roman"/>
              </a:rPr>
              <a:t>c</a:t>
            </a:r>
            <a:r>
              <a:rPr sz="700" b="1" spc="-65" dirty="0">
                <a:solidFill>
                  <a:srgbClr val="010101"/>
                </a:solidFill>
                <a:latin typeface="Times New Roman"/>
                <a:cs typeface="Times New Roman"/>
              </a:rPr>
              <a:t>i </a:t>
            </a:r>
            <a:r>
              <a:rPr sz="700" b="1" spc="165" dirty="0">
                <a:solidFill>
                  <a:srgbClr val="1A1A1A"/>
                </a:solidFill>
                <a:latin typeface="Times New Roman"/>
                <a:cs typeface="Times New Roman"/>
              </a:rPr>
              <a:t>n</a:t>
            </a:r>
            <a:r>
              <a:rPr sz="700" b="1" spc="-4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700" b="1" spc="310" dirty="0">
                <a:solidFill>
                  <a:srgbClr val="1A1A1A"/>
                </a:solidFill>
                <a:latin typeface="Times New Roman"/>
                <a:cs typeface="Times New Roman"/>
              </a:rPr>
              <a:t>e</a:t>
            </a:r>
            <a:r>
              <a:rPr sz="700" b="1" spc="10" dirty="0">
                <a:solidFill>
                  <a:srgbClr val="010101"/>
                </a:solidFill>
                <a:latin typeface="Times New Roman"/>
                <a:cs typeface="Times New Roman"/>
              </a:rPr>
              <a:t>. </a:t>
            </a:r>
            <a:r>
              <a:rPr sz="700" b="1" spc="150" dirty="0">
                <a:solidFill>
                  <a:srgbClr val="1A1A1A"/>
                </a:solidFill>
                <a:latin typeface="Times New Roman"/>
                <a:cs typeface="Times New Roman"/>
              </a:rPr>
              <a:t>corn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650" b="1" spc="210" dirty="0">
                <a:solidFill>
                  <a:srgbClr val="313131"/>
                </a:solidFill>
                <a:latin typeface="Arial"/>
                <a:cs typeface="Arial"/>
              </a:rPr>
              <a:t>Copy</a:t>
            </a:r>
            <a:r>
              <a:rPr sz="650" b="1" spc="200" dirty="0">
                <a:solidFill>
                  <a:srgbClr val="313131"/>
                </a:solidFill>
                <a:latin typeface="Arial"/>
                <a:cs typeface="Arial"/>
              </a:rPr>
              <a:t>r</a:t>
            </a:r>
            <a:r>
              <a:rPr sz="650" b="1" spc="65" dirty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650" b="1" spc="240" dirty="0">
                <a:solidFill>
                  <a:srgbClr val="1A1A1A"/>
                </a:solidFill>
                <a:latin typeface="Arial"/>
                <a:cs typeface="Arial"/>
              </a:rPr>
              <a:t>g</a:t>
            </a:r>
            <a:r>
              <a:rPr sz="650" b="1" spc="204" dirty="0">
                <a:solidFill>
                  <a:srgbClr val="1A1A1A"/>
                </a:solidFill>
                <a:latin typeface="Arial"/>
                <a:cs typeface="Arial"/>
              </a:rPr>
              <a:t>h</a:t>
            </a:r>
            <a:r>
              <a:rPr sz="650" b="1" spc="185" dirty="0">
                <a:solidFill>
                  <a:srgbClr val="010101"/>
                </a:solidFill>
                <a:latin typeface="Arial"/>
                <a:cs typeface="Arial"/>
              </a:rPr>
              <a:t>t</a:t>
            </a:r>
            <a:r>
              <a:rPr sz="650" b="1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650" b="1" spc="45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750" b="1" spc="240" dirty="0">
                <a:solidFill>
                  <a:srgbClr val="1A1A1A"/>
                </a:solidFill>
                <a:latin typeface="Times New Roman"/>
                <a:cs typeface="Times New Roman"/>
              </a:rPr>
              <a:t>©</a:t>
            </a:r>
            <a:r>
              <a:rPr sz="750" b="1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750" b="1" spc="1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650" b="1" spc="250" dirty="0">
                <a:solidFill>
                  <a:srgbClr val="1A1A1A"/>
                </a:solidFill>
                <a:latin typeface="Arial"/>
                <a:cs typeface="Arial"/>
              </a:rPr>
              <a:t>The</a:t>
            </a:r>
            <a:r>
              <a:rPr sz="650" b="1" dirty="0">
                <a:solidFill>
                  <a:srgbClr val="1A1A1A"/>
                </a:solidFill>
                <a:latin typeface="Arial"/>
                <a:cs typeface="Arial"/>
              </a:rPr>
              <a:t>  </a:t>
            </a:r>
            <a:r>
              <a:rPr sz="650" b="1" spc="-80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50" b="1" spc="160" dirty="0">
                <a:solidFill>
                  <a:srgbClr val="313131"/>
                </a:solidFill>
                <a:latin typeface="Arial"/>
                <a:cs typeface="Arial"/>
              </a:rPr>
              <a:t>McGraw</a:t>
            </a:r>
            <a:r>
              <a:rPr sz="650" b="1" spc="-6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650" b="1" spc="160" dirty="0">
                <a:solidFill>
                  <a:srgbClr val="010101"/>
                </a:solidFill>
                <a:latin typeface="Arial"/>
                <a:cs typeface="Arial"/>
              </a:rPr>
              <a:t>-</a:t>
            </a:r>
            <a:r>
              <a:rPr sz="650" b="1" spc="-125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650" b="1" spc="275" dirty="0">
                <a:solidFill>
                  <a:srgbClr val="313131"/>
                </a:solidFill>
                <a:latin typeface="Arial"/>
                <a:cs typeface="Arial"/>
              </a:rPr>
              <a:t>H</a:t>
            </a:r>
            <a:r>
              <a:rPr sz="650" b="1" spc="65" dirty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650" b="1" spc="130" dirty="0">
                <a:solidFill>
                  <a:srgbClr val="4B4946"/>
                </a:solidFill>
                <a:latin typeface="Arial"/>
                <a:cs typeface="Arial"/>
              </a:rPr>
              <a:t>l</a:t>
            </a:r>
            <a:r>
              <a:rPr sz="650" b="1" spc="65" dirty="0">
                <a:solidFill>
                  <a:srgbClr val="010101"/>
                </a:solidFill>
                <a:latin typeface="Arial"/>
                <a:cs typeface="Arial"/>
              </a:rPr>
              <a:t>l</a:t>
            </a:r>
            <a:r>
              <a:rPr sz="650" b="1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650" b="1" spc="10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650" b="1" spc="235" dirty="0">
                <a:solidFill>
                  <a:srgbClr val="313131"/>
                </a:solidFill>
                <a:latin typeface="Arial"/>
                <a:cs typeface="Arial"/>
              </a:rPr>
              <a:t>Companie</a:t>
            </a:r>
            <a:r>
              <a:rPr sz="650" b="1" spc="-10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650" b="1" spc="60" dirty="0">
                <a:solidFill>
                  <a:srgbClr val="313131"/>
                </a:solidFill>
                <a:latin typeface="Arial"/>
                <a:cs typeface="Arial"/>
              </a:rPr>
              <a:t>s</a:t>
            </a:r>
            <a:r>
              <a:rPr sz="650" b="1" spc="-10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650" b="1" spc="-25" dirty="0">
                <a:solidFill>
                  <a:srgbClr val="4B4946"/>
                </a:solidFill>
                <a:latin typeface="Arial"/>
                <a:cs typeface="Arial"/>
              </a:rPr>
              <a:t>,.</a:t>
            </a:r>
            <a:r>
              <a:rPr sz="650" b="1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650" b="1" spc="70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650" b="1" spc="250" dirty="0">
                <a:solidFill>
                  <a:srgbClr val="1A1A1A"/>
                </a:solidFill>
                <a:latin typeface="Arial"/>
                <a:cs typeface="Arial"/>
              </a:rPr>
              <a:t>I</a:t>
            </a:r>
            <a:r>
              <a:rPr sz="650" b="1" spc="195" dirty="0">
                <a:solidFill>
                  <a:srgbClr val="1A1A1A"/>
                </a:solidFill>
                <a:latin typeface="Arial"/>
                <a:cs typeface="Arial"/>
              </a:rPr>
              <a:t>n</a:t>
            </a:r>
            <a:r>
              <a:rPr sz="650" b="1" spc="160" dirty="0">
                <a:solidFill>
                  <a:srgbClr val="1A1A1A"/>
                </a:solidFill>
                <a:latin typeface="Arial"/>
                <a:cs typeface="Arial"/>
              </a:rPr>
              <a:t>c</a:t>
            </a:r>
            <a:r>
              <a:rPr sz="650" b="1" spc="65" dirty="0">
                <a:solidFill>
                  <a:srgbClr val="010101"/>
                </a:solidFill>
                <a:latin typeface="Arial"/>
                <a:cs typeface="Arial"/>
              </a:rPr>
              <a:t>.</a:t>
            </a:r>
            <a:r>
              <a:rPr sz="650" b="1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650" b="1" spc="10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650" b="1" spc="275" dirty="0">
                <a:solidFill>
                  <a:srgbClr val="313131"/>
                </a:solidFill>
                <a:latin typeface="Arial"/>
                <a:cs typeface="Arial"/>
              </a:rPr>
              <a:t>A</a:t>
            </a:r>
            <a:r>
              <a:rPr sz="650" b="1" spc="65" dirty="0">
                <a:solidFill>
                  <a:srgbClr val="4B4946"/>
                </a:solidFill>
                <a:latin typeface="Arial"/>
                <a:cs typeface="Arial"/>
              </a:rPr>
              <a:t>l</a:t>
            </a:r>
            <a:r>
              <a:rPr sz="650" b="1" spc="65" dirty="0">
                <a:solidFill>
                  <a:srgbClr val="010101"/>
                </a:solidFill>
                <a:latin typeface="Arial"/>
                <a:cs typeface="Arial"/>
              </a:rPr>
              <a:t>l</a:t>
            </a:r>
            <a:r>
              <a:rPr sz="650" b="1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650" b="1" spc="10" dirty="0">
                <a:solidFill>
                  <a:srgbClr val="010101"/>
                </a:solidFill>
                <a:latin typeface="Arial"/>
                <a:cs typeface="Arial"/>
              </a:rPr>
              <a:t> </a:t>
            </a:r>
            <a:r>
              <a:rPr sz="650" b="1" spc="155" dirty="0">
                <a:solidFill>
                  <a:srgbClr val="313131"/>
                </a:solidFill>
                <a:latin typeface="Arial"/>
                <a:cs typeface="Arial"/>
              </a:rPr>
              <a:t>rig</a:t>
            </a:r>
            <a:r>
              <a:rPr sz="650" b="1" spc="160" dirty="0">
                <a:solidFill>
                  <a:srgbClr val="4B4946"/>
                </a:solidFill>
                <a:latin typeface="Arial"/>
                <a:cs typeface="Arial"/>
              </a:rPr>
              <a:t>h</a:t>
            </a:r>
            <a:r>
              <a:rPr sz="650" b="1" spc="175" dirty="0">
                <a:solidFill>
                  <a:srgbClr val="1A1A1A"/>
                </a:solidFill>
                <a:latin typeface="Arial"/>
                <a:cs typeface="Arial"/>
              </a:rPr>
              <a:t>ts</a:t>
            </a:r>
            <a:r>
              <a:rPr sz="650" b="1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50" b="1" spc="20" dirty="0">
                <a:solidFill>
                  <a:srgbClr val="1A1A1A"/>
                </a:solidFill>
                <a:latin typeface="Arial"/>
                <a:cs typeface="Arial"/>
              </a:rPr>
              <a:t> </a:t>
            </a:r>
            <a:r>
              <a:rPr sz="650" b="1" spc="200" dirty="0">
                <a:solidFill>
                  <a:srgbClr val="313131"/>
                </a:solidFill>
                <a:latin typeface="Arial"/>
                <a:cs typeface="Arial"/>
              </a:rPr>
              <a:t>reserve</a:t>
            </a:r>
            <a:r>
              <a:rPr sz="650" b="1" spc="295" dirty="0">
                <a:solidFill>
                  <a:srgbClr val="313131"/>
                </a:solidFill>
                <a:latin typeface="Arial"/>
                <a:cs typeface="Arial"/>
              </a:rPr>
              <a:t>d</a:t>
            </a:r>
            <a:r>
              <a:rPr sz="650" b="1" spc="65" dirty="0">
                <a:solidFill>
                  <a:srgbClr val="4B4946"/>
                </a:solidFill>
                <a:latin typeface="Arial"/>
                <a:cs typeface="Arial"/>
              </a:rPr>
              <a:t>.</a:t>
            </a:r>
            <a:endParaRPr sz="6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403996" y="3964458"/>
            <a:ext cx="91630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90" dirty="0">
                <a:solidFill>
                  <a:srgbClr val="4B4946"/>
                </a:solidFill>
                <a:latin typeface="Arial"/>
                <a:cs typeface="Arial"/>
              </a:rPr>
              <a:t>Vasod</a:t>
            </a:r>
            <a:r>
              <a:rPr sz="900" spc="-165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900" dirty="0">
                <a:solidFill>
                  <a:srgbClr val="313131"/>
                </a:solidFill>
                <a:latin typeface="Arial"/>
                <a:cs typeface="Arial"/>
              </a:rPr>
              <a:t>l</a:t>
            </a:r>
            <a:r>
              <a:rPr sz="900" spc="190" dirty="0">
                <a:solidFill>
                  <a:srgbClr val="4B4946"/>
                </a:solidFill>
                <a:latin typeface="Arial"/>
                <a:cs typeface="Arial"/>
              </a:rPr>
              <a:t>at</a:t>
            </a:r>
            <a:r>
              <a:rPr sz="900" spc="30" dirty="0">
                <a:solidFill>
                  <a:srgbClr val="4B4946"/>
                </a:solidFill>
                <a:latin typeface="Arial"/>
                <a:cs typeface="Arial"/>
              </a:rPr>
              <a:t>i</a:t>
            </a:r>
            <a:r>
              <a:rPr sz="900" spc="250" dirty="0">
                <a:solidFill>
                  <a:srgbClr val="4B4946"/>
                </a:solidFill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342153" y="1921621"/>
            <a:ext cx="73914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20" dirty="0">
                <a:solidFill>
                  <a:srgbClr val="1A1A1A"/>
                </a:solidFill>
                <a:latin typeface="Arial"/>
                <a:cs typeface="Arial"/>
              </a:rPr>
              <a:t>I</a:t>
            </a:r>
            <a:r>
              <a:rPr sz="900" spc="175" dirty="0">
                <a:solidFill>
                  <a:srgbClr val="4B4946"/>
                </a:solidFill>
                <a:latin typeface="Arial"/>
                <a:cs typeface="Arial"/>
              </a:rPr>
              <a:t>ncr</a:t>
            </a:r>
            <a:r>
              <a:rPr sz="900" spc="40" dirty="0">
                <a:solidFill>
                  <a:srgbClr val="4B4946"/>
                </a:solidFill>
                <a:latin typeface="Arial"/>
                <a:cs typeface="Arial"/>
              </a:rPr>
              <a:t>e</a:t>
            </a:r>
            <a:r>
              <a:rPr sz="900" spc="240" dirty="0">
                <a:solidFill>
                  <a:srgbClr val="4B4946"/>
                </a:solidFill>
                <a:latin typeface="Arial"/>
                <a:cs typeface="Arial"/>
              </a:rPr>
              <a:t>ased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206995" y="2056750"/>
            <a:ext cx="101981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195" marR="5080" indent="-151130">
              <a:lnSpc>
                <a:spcPts val="1000"/>
              </a:lnSpc>
            </a:pPr>
            <a:r>
              <a:rPr sz="900" spc="204" dirty="0">
                <a:solidFill>
                  <a:srgbClr val="4B4946"/>
                </a:solidFill>
                <a:latin typeface="Arial"/>
                <a:cs typeface="Arial"/>
              </a:rPr>
              <a:t>pros</a:t>
            </a:r>
            <a:r>
              <a:rPr sz="900" spc="-10" dirty="0">
                <a:solidFill>
                  <a:srgbClr val="4B4946"/>
                </a:solidFill>
                <a:latin typeface="Arial"/>
                <a:cs typeface="Arial"/>
              </a:rPr>
              <a:t>t</a:t>
            </a:r>
            <a:r>
              <a:rPr sz="900" spc="70" dirty="0">
                <a:solidFill>
                  <a:srgbClr val="4B4946"/>
                </a:solidFill>
                <a:latin typeface="Arial"/>
                <a:cs typeface="Arial"/>
              </a:rPr>
              <a:t>a</a:t>
            </a:r>
            <a:r>
              <a:rPr sz="900" spc="-545" dirty="0">
                <a:solidFill>
                  <a:srgbClr val="4B4946"/>
                </a:solidFill>
                <a:latin typeface="Arial"/>
                <a:cs typeface="Arial"/>
              </a:rPr>
              <a:t>g</a:t>
            </a:r>
            <a:r>
              <a:rPr sz="900" spc="-509" dirty="0">
                <a:solidFill>
                  <a:srgbClr val="626262"/>
                </a:solidFill>
                <a:latin typeface="Arial"/>
                <a:cs typeface="Arial"/>
              </a:rPr>
              <a:t>l</a:t>
            </a:r>
            <a:r>
              <a:rPr sz="900" spc="250" dirty="0">
                <a:solidFill>
                  <a:srgbClr val="4B4946"/>
                </a:solidFill>
                <a:latin typeface="Arial"/>
                <a:cs typeface="Arial"/>
              </a:rPr>
              <a:t>an</a:t>
            </a:r>
            <a:r>
              <a:rPr sz="900" spc="185" dirty="0">
                <a:solidFill>
                  <a:srgbClr val="4B4946"/>
                </a:solidFill>
                <a:latin typeface="Arial"/>
                <a:cs typeface="Arial"/>
              </a:rPr>
              <a:t>d</a:t>
            </a:r>
            <a:r>
              <a:rPr sz="900" spc="105" dirty="0">
                <a:solidFill>
                  <a:srgbClr val="4B4946"/>
                </a:solidFill>
                <a:latin typeface="Arial"/>
                <a:cs typeface="Arial"/>
              </a:rPr>
              <a:t>i</a:t>
            </a:r>
            <a:r>
              <a:rPr sz="900" spc="315" dirty="0">
                <a:solidFill>
                  <a:srgbClr val="313131"/>
                </a:solidFill>
                <a:latin typeface="Arial"/>
                <a:cs typeface="Arial"/>
              </a:rPr>
              <a:t>n</a:t>
            </a:r>
            <a:r>
              <a:rPr sz="900" spc="155" dirty="0">
                <a:solidFill>
                  <a:srgbClr val="313131"/>
                </a:solidFill>
                <a:latin typeface="Arial"/>
                <a:cs typeface="Arial"/>
              </a:rPr>
              <a:t> </a:t>
            </a:r>
            <a:r>
              <a:rPr sz="900" spc="204" dirty="0">
                <a:solidFill>
                  <a:srgbClr val="4B4946"/>
                </a:solidFill>
                <a:latin typeface="Arial"/>
                <a:cs typeface="Arial"/>
              </a:rPr>
              <a:t>sy</a:t>
            </a:r>
            <a:r>
              <a:rPr sz="900" spc="125" dirty="0">
                <a:solidFill>
                  <a:srgbClr val="4B4946"/>
                </a:solidFill>
                <a:latin typeface="Arial"/>
                <a:cs typeface="Arial"/>
              </a:rPr>
              <a:t>n</a:t>
            </a:r>
            <a:r>
              <a:rPr sz="900" spc="114" dirty="0">
                <a:solidFill>
                  <a:srgbClr val="4B4946"/>
                </a:solidFill>
                <a:latin typeface="Arial"/>
                <a:cs typeface="Arial"/>
              </a:rPr>
              <a:t>t</a:t>
            </a:r>
            <a:r>
              <a:rPr sz="900" spc="190" dirty="0">
                <a:solidFill>
                  <a:srgbClr val="4B4946"/>
                </a:solidFill>
                <a:latin typeface="Arial"/>
                <a:cs typeface="Arial"/>
              </a:rPr>
              <a:t>h</a:t>
            </a:r>
            <a:r>
              <a:rPr sz="900" spc="235" dirty="0">
                <a:solidFill>
                  <a:srgbClr val="4B4946"/>
                </a:solidFill>
                <a:latin typeface="Arial"/>
                <a:cs typeface="Arial"/>
              </a:rPr>
              <a:t>e</a:t>
            </a:r>
            <a:r>
              <a:rPr sz="900" spc="250" dirty="0">
                <a:solidFill>
                  <a:srgbClr val="4B4946"/>
                </a:solidFill>
                <a:latin typeface="Arial"/>
                <a:cs typeface="Arial"/>
              </a:rPr>
              <a:t>s</a:t>
            </a:r>
            <a:r>
              <a:rPr sz="900" spc="45" dirty="0">
                <a:solidFill>
                  <a:srgbClr val="010101"/>
                </a:solidFill>
                <a:latin typeface="Arial"/>
                <a:cs typeface="Arial"/>
              </a:rPr>
              <a:t>i</a:t>
            </a:r>
            <a:r>
              <a:rPr sz="900" spc="190" dirty="0">
                <a:solidFill>
                  <a:srgbClr val="4B4946"/>
                </a:solid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77669" y="4073676"/>
            <a:ext cx="231140" cy="711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b="1" spc="105" dirty="0">
                <a:solidFill>
                  <a:srgbClr val="313131"/>
                </a:solidFill>
                <a:latin typeface="Arial"/>
                <a:cs typeface="Arial"/>
              </a:rPr>
              <a:t>l</a:t>
            </a:r>
            <a:endParaRPr sz="5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78027" y="4679849"/>
            <a:ext cx="1595755" cy="27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820" marR="5080" indent="-71755">
              <a:lnSpc>
                <a:spcPts val="1060"/>
              </a:lnSpc>
            </a:pPr>
            <a:r>
              <a:rPr sz="900" spc="200" dirty="0">
                <a:solidFill>
                  <a:srgbClr val="4B4946"/>
                </a:solidFill>
                <a:latin typeface="Arial"/>
                <a:cs typeface="Arial"/>
              </a:rPr>
              <a:t>Decr</a:t>
            </a:r>
            <a:r>
              <a:rPr sz="900" spc="100" dirty="0">
                <a:solidFill>
                  <a:srgbClr val="4B4946"/>
                </a:solidFill>
                <a:latin typeface="Arial"/>
                <a:cs typeface="Arial"/>
              </a:rPr>
              <a:t>e</a:t>
            </a:r>
            <a:r>
              <a:rPr sz="900" spc="225" dirty="0">
                <a:solidFill>
                  <a:srgbClr val="4B4946"/>
                </a:solidFill>
                <a:latin typeface="Arial"/>
                <a:cs typeface="Arial"/>
              </a:rPr>
              <a:t>ased</a:t>
            </a:r>
            <a:r>
              <a:rPr sz="900" spc="10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900" spc="250" dirty="0">
                <a:solidFill>
                  <a:srgbClr val="4B4946"/>
                </a:solidFill>
                <a:latin typeface="Arial"/>
                <a:cs typeface="Arial"/>
              </a:rPr>
              <a:t>p</a:t>
            </a:r>
            <a:r>
              <a:rPr sz="900" spc="254" dirty="0">
                <a:solidFill>
                  <a:srgbClr val="4B4946"/>
                </a:solidFill>
                <a:latin typeface="Arial"/>
                <a:cs typeface="Arial"/>
              </a:rPr>
              <a:t>e</a:t>
            </a:r>
            <a:r>
              <a:rPr sz="900" spc="130" dirty="0">
                <a:solidFill>
                  <a:srgbClr val="4B4946"/>
                </a:solidFill>
                <a:latin typeface="Arial"/>
                <a:cs typeface="Arial"/>
              </a:rPr>
              <a:t>r</a:t>
            </a:r>
            <a:r>
              <a:rPr sz="900" spc="45" dirty="0">
                <a:solidFill>
                  <a:srgbClr val="1A1A1A"/>
                </a:solidFill>
                <a:latin typeface="Arial"/>
                <a:cs typeface="Arial"/>
              </a:rPr>
              <a:t>i</a:t>
            </a:r>
            <a:r>
              <a:rPr sz="900" spc="275" dirty="0">
                <a:solidFill>
                  <a:srgbClr val="4B4946"/>
                </a:solidFill>
                <a:latin typeface="Arial"/>
                <a:cs typeface="Arial"/>
              </a:rPr>
              <a:t>p</a:t>
            </a:r>
            <a:r>
              <a:rPr sz="900" spc="160" dirty="0">
                <a:solidFill>
                  <a:srgbClr val="4B4946"/>
                </a:solidFill>
                <a:latin typeface="Arial"/>
                <a:cs typeface="Arial"/>
              </a:rPr>
              <a:t>h</a:t>
            </a:r>
            <a:r>
              <a:rPr sz="900" spc="185" dirty="0">
                <a:solidFill>
                  <a:srgbClr val="4B4946"/>
                </a:solidFill>
                <a:latin typeface="Arial"/>
                <a:cs typeface="Arial"/>
              </a:rPr>
              <a:t>e</a:t>
            </a:r>
            <a:r>
              <a:rPr sz="900" spc="70" dirty="0">
                <a:solidFill>
                  <a:srgbClr val="626262"/>
                </a:solidFill>
                <a:latin typeface="Arial"/>
                <a:cs typeface="Arial"/>
              </a:rPr>
              <a:t>r</a:t>
            </a:r>
            <a:r>
              <a:rPr sz="900" spc="250" dirty="0">
                <a:solidFill>
                  <a:srgbClr val="4B4946"/>
                </a:solidFill>
                <a:latin typeface="Arial"/>
                <a:cs typeface="Arial"/>
              </a:rPr>
              <a:t>a</a:t>
            </a:r>
            <a:r>
              <a:rPr sz="900" spc="265" dirty="0">
                <a:solidFill>
                  <a:srgbClr val="626262"/>
                </a:solidFill>
                <a:latin typeface="Arial"/>
                <a:cs typeface="Arial"/>
              </a:rPr>
              <a:t>l</a:t>
            </a:r>
            <a:r>
              <a:rPr sz="900" spc="335" dirty="0">
                <a:solidFill>
                  <a:srgbClr val="626262"/>
                </a:solidFill>
                <a:latin typeface="Arial"/>
                <a:cs typeface="Arial"/>
              </a:rPr>
              <a:t> </a:t>
            </a:r>
            <a:r>
              <a:rPr sz="900" spc="195" dirty="0">
                <a:solidFill>
                  <a:srgbClr val="4B4946"/>
                </a:solidFill>
                <a:latin typeface="Arial"/>
                <a:cs typeface="Arial"/>
              </a:rPr>
              <a:t>vascu</a:t>
            </a:r>
            <a:r>
              <a:rPr sz="900" spc="85" dirty="0">
                <a:solidFill>
                  <a:srgbClr val="4B4946"/>
                </a:solidFill>
                <a:latin typeface="Arial"/>
                <a:cs typeface="Arial"/>
              </a:rPr>
              <a:t>l</a:t>
            </a:r>
            <a:r>
              <a:rPr sz="900" spc="165" dirty="0">
                <a:solidFill>
                  <a:srgbClr val="4B4946"/>
                </a:solidFill>
                <a:latin typeface="Arial"/>
                <a:cs typeface="Arial"/>
              </a:rPr>
              <a:t>ar</a:t>
            </a:r>
            <a:r>
              <a:rPr sz="900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900" spc="-75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900" spc="10" dirty="0">
                <a:solidFill>
                  <a:srgbClr val="4B4946"/>
                </a:solidFill>
                <a:latin typeface="Arial"/>
                <a:cs typeface="Arial"/>
              </a:rPr>
              <a:t>r</a:t>
            </a:r>
            <a:r>
              <a:rPr sz="900" spc="250" dirty="0">
                <a:solidFill>
                  <a:srgbClr val="626262"/>
                </a:solidFill>
                <a:latin typeface="Arial"/>
                <a:cs typeface="Arial"/>
              </a:rPr>
              <a:t>e</a:t>
            </a:r>
            <a:r>
              <a:rPr sz="900" spc="165" dirty="0">
                <a:solidFill>
                  <a:srgbClr val="4B4946"/>
                </a:solidFill>
                <a:latin typeface="Arial"/>
                <a:cs typeface="Arial"/>
              </a:rPr>
              <a:t>sistance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777669" y="4926500"/>
            <a:ext cx="231140" cy="806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150" b="1" spc="-105" dirty="0">
                <a:solidFill>
                  <a:srgbClr val="313131"/>
                </a:solidFill>
                <a:latin typeface="Arial"/>
                <a:cs typeface="Arial"/>
              </a:rPr>
              <a:t>l</a:t>
            </a:r>
            <a:endParaRPr sz="61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308591" y="5617805"/>
            <a:ext cx="1096645" cy="27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0495">
              <a:lnSpc>
                <a:spcPts val="1060"/>
              </a:lnSpc>
            </a:pPr>
            <a:r>
              <a:rPr sz="900" spc="220" dirty="0">
                <a:solidFill>
                  <a:srgbClr val="313131"/>
                </a:solidFill>
                <a:latin typeface="Arial"/>
                <a:cs typeface="Arial"/>
              </a:rPr>
              <a:t>D</a:t>
            </a:r>
            <a:r>
              <a:rPr sz="900" spc="185" dirty="0">
                <a:solidFill>
                  <a:srgbClr val="626262"/>
                </a:solidFill>
                <a:latin typeface="Arial"/>
                <a:cs typeface="Arial"/>
              </a:rPr>
              <a:t>e</a:t>
            </a:r>
            <a:r>
              <a:rPr sz="900" spc="195" dirty="0">
                <a:solidFill>
                  <a:srgbClr val="4B4946"/>
                </a:solidFill>
                <a:latin typeface="Arial"/>
                <a:cs typeface="Arial"/>
              </a:rPr>
              <a:t>creased</a:t>
            </a:r>
            <a:r>
              <a:rPr sz="900" spc="105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900" spc="200" dirty="0">
                <a:solidFill>
                  <a:srgbClr val="4B4946"/>
                </a:solidFill>
                <a:latin typeface="Arial"/>
                <a:cs typeface="Arial"/>
              </a:rPr>
              <a:t>blood</a:t>
            </a:r>
            <a:r>
              <a:rPr sz="900" spc="40" dirty="0">
                <a:solidFill>
                  <a:srgbClr val="4B4946"/>
                </a:solidFill>
                <a:latin typeface="Arial"/>
                <a:cs typeface="Arial"/>
              </a:rPr>
              <a:t> </a:t>
            </a:r>
            <a:r>
              <a:rPr sz="900" spc="240" dirty="0">
                <a:solidFill>
                  <a:srgbClr val="4B4946"/>
                </a:solidFill>
                <a:latin typeface="Arial"/>
                <a:cs typeface="Arial"/>
              </a:rPr>
              <a:t>p</a:t>
            </a:r>
            <a:r>
              <a:rPr sz="900" spc="20" dirty="0">
                <a:solidFill>
                  <a:srgbClr val="4B4946"/>
                </a:solidFill>
                <a:latin typeface="Arial"/>
                <a:cs typeface="Arial"/>
              </a:rPr>
              <a:t>r</a:t>
            </a:r>
            <a:r>
              <a:rPr sz="900" spc="190" dirty="0">
                <a:solidFill>
                  <a:srgbClr val="4B4946"/>
                </a:solidFill>
                <a:latin typeface="Arial"/>
                <a:cs typeface="Arial"/>
              </a:rPr>
              <a:t>essure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27587" y="1238106"/>
            <a:ext cx="7240270" cy="1005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04900">
              <a:lnSpc>
                <a:spcPct val="100000"/>
              </a:lnSpc>
            </a:pPr>
            <a:r>
              <a:rPr sz="3600" b="1" spc="-20" dirty="0">
                <a:latin typeface="Arial"/>
                <a:cs typeface="Arial"/>
              </a:rPr>
              <a:t>Inhibitors of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the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Renin- Angiotensin</a:t>
            </a:r>
            <a:r>
              <a:rPr sz="3600" b="1" dirty="0">
                <a:latin typeface="Arial"/>
                <a:cs typeface="Arial"/>
              </a:rPr>
              <a:t>-</a:t>
            </a:r>
            <a:r>
              <a:rPr sz="3600" b="1" spc="-25" dirty="0">
                <a:latin typeface="Arial"/>
                <a:cs typeface="Arial"/>
              </a:rPr>
              <a:t>Aldosteron</a:t>
            </a:r>
            <a:r>
              <a:rPr sz="3600" b="1" spc="-20" dirty="0">
                <a:latin typeface="Arial"/>
                <a:cs typeface="Arial"/>
              </a:rPr>
              <a:t>e</a:t>
            </a:r>
            <a:r>
              <a:rPr sz="3600" b="1" spc="-2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System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28635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3267" y="2582888"/>
            <a:ext cx="5272405" cy="144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b="1" spc="-20" dirty="0">
                <a:solidFill>
                  <a:srgbClr val="000065"/>
                </a:solidFill>
                <a:latin typeface="Arial"/>
                <a:cs typeface="Arial"/>
              </a:rPr>
              <a:t>Classification:</a:t>
            </a:r>
            <a:endParaRPr sz="29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69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2900" b="1" spc="-20" dirty="0">
                <a:latin typeface="Arial"/>
                <a:cs typeface="Arial"/>
              </a:rPr>
              <a:t>β-Adrenoceptor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blockers.</a:t>
            </a:r>
            <a:endParaRPr sz="29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69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2900" b="1" spc="-20" dirty="0">
                <a:latin typeface="Arial"/>
                <a:cs typeface="Arial"/>
              </a:rPr>
              <a:t>Renin</a:t>
            </a:r>
            <a:r>
              <a:rPr sz="2900" b="1" spc="-5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antagonist:</a:t>
            </a:r>
            <a:r>
              <a:rPr sz="2900" b="1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aliskiren</a:t>
            </a:r>
            <a:endParaRPr sz="2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3259" y="4161244"/>
            <a:ext cx="6131560" cy="2338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355" marR="5080" indent="-541655">
              <a:lnSpc>
                <a:spcPct val="100000"/>
              </a:lnSpc>
              <a:buFont typeface="Arial"/>
              <a:buAutoNum type="arabicPeriod" startAt="3"/>
              <a:tabLst>
                <a:tab pos="554355" algn="l"/>
              </a:tabLst>
            </a:pPr>
            <a:r>
              <a:rPr sz="2900" b="1" spc="-20" dirty="0">
                <a:latin typeface="Arial"/>
                <a:cs typeface="Arial"/>
              </a:rPr>
              <a:t>Angiotensin</a:t>
            </a:r>
            <a:r>
              <a:rPr sz="2900" b="1" spc="10" dirty="0">
                <a:latin typeface="Arial"/>
                <a:cs typeface="Arial"/>
              </a:rPr>
              <a:t> </a:t>
            </a:r>
            <a:r>
              <a:rPr sz="2900" b="1" spc="-20" dirty="0">
                <a:latin typeface="Arial"/>
                <a:cs typeface="Arial"/>
              </a:rPr>
              <a:t>converting</a:t>
            </a:r>
            <a:r>
              <a:rPr sz="2900" b="1" spc="10" dirty="0">
                <a:latin typeface="Arial"/>
                <a:cs typeface="Arial"/>
              </a:rPr>
              <a:t> </a:t>
            </a:r>
            <a:r>
              <a:rPr sz="2900" b="1" spc="-25" dirty="0">
                <a:latin typeface="Arial"/>
                <a:cs typeface="Arial"/>
              </a:rPr>
              <a:t>enzyme</a:t>
            </a:r>
            <a:r>
              <a:rPr sz="2900" b="1" spc="-15" dirty="0">
                <a:latin typeface="Arial"/>
                <a:cs typeface="Arial"/>
              </a:rPr>
              <a:t> i</a:t>
            </a:r>
            <a:r>
              <a:rPr sz="2900" b="1" spc="-20" dirty="0">
                <a:latin typeface="Arial"/>
                <a:cs typeface="Arial"/>
              </a:rPr>
              <a:t>nhibit</a:t>
            </a:r>
            <a:r>
              <a:rPr sz="2900" b="1" spc="-15" dirty="0">
                <a:latin typeface="Arial"/>
                <a:cs typeface="Arial"/>
              </a:rPr>
              <a:t>ors.</a:t>
            </a:r>
            <a:endParaRPr sz="29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695"/>
              </a:spcBef>
              <a:buFont typeface="Arial"/>
              <a:buAutoNum type="arabicPeriod" startAt="3"/>
              <a:tabLst>
                <a:tab pos="554990" algn="l"/>
              </a:tabLst>
            </a:pPr>
            <a:r>
              <a:rPr sz="2900" b="1" spc="-20" dirty="0">
                <a:latin typeface="Arial"/>
                <a:cs typeface="Arial"/>
              </a:rPr>
              <a:t>Angiotensin</a:t>
            </a:r>
            <a:r>
              <a:rPr sz="2900" b="1" spc="10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receptor</a:t>
            </a:r>
            <a:r>
              <a:rPr sz="2900" b="1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blockers.</a:t>
            </a:r>
            <a:endParaRPr sz="2900">
              <a:latin typeface="Arial"/>
              <a:cs typeface="Arial"/>
            </a:endParaRPr>
          </a:p>
          <a:p>
            <a:pPr marL="554355" marR="946150" indent="-541655">
              <a:lnSpc>
                <a:spcPct val="100000"/>
              </a:lnSpc>
              <a:spcBef>
                <a:spcPts val="695"/>
              </a:spcBef>
              <a:buFont typeface="Arial"/>
              <a:buAutoNum type="arabicPeriod" startAt="3"/>
              <a:tabLst>
                <a:tab pos="554355" algn="l"/>
              </a:tabLst>
            </a:pPr>
            <a:r>
              <a:rPr sz="2900" b="1" spc="-25" dirty="0">
                <a:latin typeface="Arial"/>
                <a:cs typeface="Arial"/>
              </a:rPr>
              <a:t>Aldosteron</a:t>
            </a:r>
            <a:r>
              <a:rPr sz="2900" b="1" spc="-20" dirty="0">
                <a:latin typeface="Arial"/>
                <a:cs typeface="Arial"/>
              </a:rPr>
              <a:t>e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spc="-15" dirty="0">
                <a:latin typeface="Arial"/>
                <a:cs typeface="Arial"/>
              </a:rPr>
              <a:t>antagonists</a:t>
            </a:r>
            <a:r>
              <a:rPr sz="2900" b="1" spc="5" dirty="0">
                <a:latin typeface="Arial"/>
                <a:cs typeface="Arial"/>
              </a:rPr>
              <a:t> </a:t>
            </a:r>
            <a:r>
              <a:rPr sz="2900" b="1" spc="-20" dirty="0">
                <a:latin typeface="Arial"/>
                <a:cs typeface="Arial"/>
              </a:rPr>
              <a:t>–</a:t>
            </a:r>
            <a:r>
              <a:rPr sz="2900" b="1" spc="-10" dirty="0">
                <a:latin typeface="Arial"/>
                <a:cs typeface="Arial"/>
              </a:rPr>
              <a:t> </a:t>
            </a:r>
            <a:r>
              <a:rPr sz="2900" b="1" spc="-20" dirty="0">
                <a:latin typeface="Arial"/>
                <a:cs typeface="Arial"/>
              </a:rPr>
              <a:t>spironolactone</a:t>
            </a:r>
            <a:endParaRPr sz="2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١٢١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marR="5080" indent="297815">
              <a:lnSpc>
                <a:spcPct val="100000"/>
              </a:lnSpc>
            </a:pPr>
            <a:r>
              <a:rPr spc="-5" dirty="0"/>
              <a:t>Angiotensi</a:t>
            </a:r>
            <a:r>
              <a:rPr dirty="0"/>
              <a:t>n</a:t>
            </a:r>
            <a:r>
              <a:rPr spc="-15" dirty="0"/>
              <a:t> </a:t>
            </a:r>
            <a:r>
              <a:rPr spc="-5" dirty="0"/>
              <a:t>Converting </a:t>
            </a:r>
            <a:r>
              <a:rPr dirty="0"/>
              <a:t>Enzyme</a:t>
            </a:r>
            <a:r>
              <a:rPr spc="-25" dirty="0"/>
              <a:t> </a:t>
            </a:r>
            <a:r>
              <a:rPr spc="-5" dirty="0"/>
              <a:t>Inhibitor</a:t>
            </a:r>
            <a:r>
              <a:rPr dirty="0"/>
              <a:t>s</a:t>
            </a:r>
            <a:r>
              <a:rPr spc="-15" dirty="0"/>
              <a:t> </a:t>
            </a:r>
            <a:r>
              <a:rPr dirty="0"/>
              <a:t>(ACEIs)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3267" y="2805253"/>
            <a:ext cx="7633334" cy="316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Ca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ptopri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</a:t>
            </a:r>
            <a:r>
              <a:rPr sz="3200" b="1" spc="-20" dirty="0">
                <a:latin typeface="Arial"/>
                <a:cs typeface="Arial"/>
              </a:rPr>
              <a:t>hor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acting.</a:t>
            </a:r>
            <a:endParaRPr sz="3200">
              <a:latin typeface="Arial"/>
              <a:cs typeface="Arial"/>
            </a:endParaRPr>
          </a:p>
          <a:p>
            <a:pPr marL="12700" marR="693420" algn="just">
              <a:lnSpc>
                <a:spcPct val="120000"/>
              </a:lnSpc>
            </a:pP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Enal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pri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rodr</a:t>
            </a:r>
            <a:r>
              <a:rPr sz="3200" b="1" spc="-20" dirty="0">
                <a:latin typeface="Arial"/>
                <a:cs typeface="Arial"/>
              </a:rPr>
              <a:t>ug (enalaprilat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5" dirty="0">
                <a:latin typeface="Arial"/>
                <a:cs typeface="Arial"/>
              </a:rPr>
              <a:t>V</a:t>
            </a:r>
            <a:r>
              <a:rPr sz="3200" b="1" spc="-20" dirty="0">
                <a:latin typeface="Arial"/>
                <a:cs typeface="Arial"/>
              </a:rPr>
              <a:t>)</a:t>
            </a:r>
            <a:r>
              <a:rPr sz="3200" b="1" spc="-10" dirty="0">
                <a:latin typeface="Arial"/>
                <a:cs typeface="Arial"/>
              </a:rPr>
              <a:t>. 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Lisinopril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derivative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enalaprilat.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Ramipri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l,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benazepril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fosinopril,</a:t>
            </a:r>
            <a:endParaRPr sz="3200">
              <a:latin typeface="Arial"/>
              <a:cs typeface="Arial"/>
            </a:endParaRPr>
          </a:p>
          <a:p>
            <a:pPr marL="315595" marR="5080">
              <a:lnSpc>
                <a:spcPct val="100000"/>
              </a:lnSpc>
              <a:tabLst>
                <a:tab pos="3110865" algn="l"/>
              </a:tabLst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moexipril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perindopril,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quinapril,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 and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trandolapri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3200" b="1" spc="-20" dirty="0">
                <a:latin typeface="Arial"/>
                <a:cs typeface="Arial"/>
              </a:rPr>
              <a:t>prodrugs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–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ong acting.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١٢٢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7367" y="1491995"/>
            <a:ext cx="8219693" cy="4571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١٢٣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2896235">
              <a:lnSpc>
                <a:spcPct val="100000"/>
              </a:lnSpc>
            </a:pPr>
            <a:r>
              <a:rPr sz="3600" spc="-5" dirty="0"/>
              <a:t>ACEIs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9467" y="2195653"/>
            <a:ext cx="7476490" cy="4040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Mechanis</a:t>
            </a:r>
            <a:r>
              <a:rPr sz="3200" b="1" spc="-30" dirty="0">
                <a:solidFill>
                  <a:srgbClr val="0000CC"/>
                </a:solidFill>
                <a:latin typeface="Arial"/>
                <a:cs typeface="Arial"/>
              </a:rPr>
              <a:t>m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of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Action:</a:t>
            </a:r>
            <a:endParaRPr sz="3200">
              <a:latin typeface="Arial"/>
              <a:cs typeface="Arial"/>
            </a:endParaRPr>
          </a:p>
          <a:p>
            <a:pPr marL="315595" marR="104775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  <a:tab pos="3265804" algn="l"/>
              </a:tabLst>
            </a:pPr>
            <a:r>
              <a:rPr sz="3200" b="1" spc="-15" dirty="0">
                <a:latin typeface="Arial"/>
                <a:cs typeface="Arial"/>
              </a:rPr>
              <a:t>Inhibit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pep</a:t>
            </a:r>
            <a:r>
              <a:rPr sz="3200" b="1" spc="-15" dirty="0">
                <a:latin typeface="Arial"/>
                <a:cs typeface="Arial"/>
              </a:rPr>
              <a:t>ti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pep</a:t>
            </a:r>
            <a:r>
              <a:rPr sz="3200" b="1" spc="-15" dirty="0">
                <a:latin typeface="Arial"/>
                <a:cs typeface="Arial"/>
              </a:rPr>
              <a:t>ti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as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0" dirty="0">
                <a:latin typeface="Arial"/>
                <a:cs typeface="Arial"/>
              </a:rPr>
              <a:t> hydrolyzes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angiotensi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I </a:t>
            </a:r>
            <a:r>
              <a:rPr sz="3200" b="1" spc="-25" dirty="0">
                <a:latin typeface="Arial"/>
                <a:cs typeface="Arial"/>
              </a:rPr>
              <a:t>to angiotensi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II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inactivates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bradykinin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(plasm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kininase)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 potent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vasodilator.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Bradykini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also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stimulate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releas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nitric</a:t>
            </a:r>
            <a:r>
              <a:rPr sz="3200" b="1" spc="-20" dirty="0">
                <a:latin typeface="Arial"/>
                <a:cs typeface="Arial"/>
              </a:rPr>
              <a:t> oxide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prostacyclin.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١٢٤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572" rIns="0" bIns="0" rtlCol="0">
            <a:spAutoFit/>
          </a:bodyPr>
          <a:lstStyle/>
          <a:p>
            <a:pPr marL="2792730">
              <a:lnSpc>
                <a:spcPts val="5235"/>
              </a:lnSpc>
            </a:pPr>
            <a:r>
              <a:rPr sz="4400" spc="-35" dirty="0"/>
              <a:t>ACEIs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28635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9466" y="2055953"/>
            <a:ext cx="7296150" cy="402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23495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Angiotensi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10" dirty="0">
                <a:latin typeface="Arial"/>
                <a:cs typeface="Arial"/>
              </a:rPr>
              <a:t>I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vasoconstrictor. an</a:t>
            </a:r>
            <a:r>
              <a:rPr sz="3200" b="1" spc="-20" dirty="0">
                <a:latin typeface="Arial"/>
                <a:cs typeface="Arial"/>
              </a:rPr>
              <a:t>d bradykinin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vasodilator.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ACEI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prevent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formatio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vaso-</a:t>
            </a:r>
            <a:r>
              <a:rPr sz="3200" b="1" spc="-20" dirty="0">
                <a:latin typeface="Arial"/>
                <a:cs typeface="Arial"/>
              </a:rPr>
              <a:t> constricto</a:t>
            </a:r>
            <a:r>
              <a:rPr sz="3200" b="1" spc="-15" dirty="0">
                <a:latin typeface="Arial"/>
                <a:cs typeface="Arial"/>
              </a:rPr>
              <a:t>r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preven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0" dirty="0">
                <a:latin typeface="Arial"/>
                <a:cs typeface="Arial"/>
              </a:rPr>
              <a:t>degradation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vasodilator.</a:t>
            </a:r>
            <a:endParaRPr sz="3200">
              <a:latin typeface="Arial"/>
              <a:cs typeface="Arial"/>
            </a:endParaRPr>
          </a:p>
          <a:p>
            <a:pPr marL="315595" marR="21399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y </a:t>
            </a:r>
            <a:r>
              <a:rPr sz="3200" b="1" spc="-25" dirty="0">
                <a:latin typeface="Arial"/>
                <a:cs typeface="Arial"/>
              </a:rPr>
              <a:t>decreas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periphera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5" dirty="0">
                <a:latin typeface="Arial"/>
                <a:cs typeface="Arial"/>
              </a:rPr>
              <a:t> vascular</a:t>
            </a:r>
            <a:r>
              <a:rPr sz="3200" b="1" spc="-20" dirty="0">
                <a:latin typeface="Arial"/>
                <a:cs typeface="Arial"/>
              </a:rPr>
              <a:t> resistance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without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significantly</a:t>
            </a:r>
            <a:r>
              <a:rPr sz="3200" b="1" spc="-25" dirty="0">
                <a:latin typeface="Arial"/>
                <a:cs typeface="Arial"/>
              </a:rPr>
              <a:t> changin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ou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pu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heart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١٢٥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2743" y="6139786"/>
            <a:ext cx="88138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rate.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8076" y="772805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747010">
              <a:lnSpc>
                <a:spcPct val="100000"/>
              </a:lnSpc>
            </a:pPr>
            <a:r>
              <a:rPr sz="4400" spc="-40" dirty="0"/>
              <a:t>A</a:t>
            </a:r>
            <a:r>
              <a:rPr sz="4400" spc="-25" dirty="0"/>
              <a:t>CEIs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195653"/>
            <a:ext cx="6593205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319405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They </a:t>
            </a:r>
            <a:r>
              <a:rPr sz="3200" b="1" spc="-25" dirty="0">
                <a:latin typeface="Arial"/>
                <a:cs typeface="Arial"/>
              </a:rPr>
              <a:t>reduc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sodiu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water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retention (due 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reduced</a:t>
            </a:r>
            <a:r>
              <a:rPr sz="3200" b="1" spc="-20" dirty="0">
                <a:latin typeface="Arial"/>
                <a:cs typeface="Arial"/>
              </a:rPr>
              <a:t> aldosterone).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ts val="3070"/>
              </a:lnSpc>
              <a:spcBef>
                <a:spcPts val="740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Th</a:t>
            </a:r>
            <a:r>
              <a:rPr sz="3200" b="1" spc="-25" dirty="0">
                <a:latin typeface="Arial"/>
                <a:cs typeface="Arial"/>
              </a:rPr>
              <a:t>e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NOT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caus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</a:t>
            </a:r>
            <a:r>
              <a:rPr sz="3200" b="1" spc="-15" dirty="0">
                <a:latin typeface="Arial"/>
                <a:cs typeface="Arial"/>
              </a:rPr>
              <a:t>e</a:t>
            </a:r>
            <a:r>
              <a:rPr sz="3200" b="1" spc="-20" dirty="0">
                <a:latin typeface="Arial"/>
                <a:cs typeface="Arial"/>
              </a:rPr>
              <a:t>flex</a:t>
            </a:r>
            <a:r>
              <a:rPr sz="3200" b="1" spc="-25" dirty="0">
                <a:latin typeface="Arial"/>
                <a:cs typeface="Arial"/>
              </a:rPr>
              <a:t> sympatheti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stimulation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ma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be because:</a:t>
            </a:r>
            <a:endParaRPr sz="3200">
              <a:latin typeface="Arial"/>
              <a:cs typeface="Arial"/>
            </a:endParaRPr>
          </a:p>
          <a:p>
            <a:pPr marL="527050" marR="445770" indent="-514350">
              <a:lnSpc>
                <a:spcPts val="3070"/>
              </a:lnSpc>
              <a:spcBef>
                <a:spcPts val="770"/>
              </a:spcBef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1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downward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resetting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 baroreceptor</a:t>
            </a:r>
            <a:r>
              <a:rPr sz="3200" b="1" spc="-3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١٢٦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2862" rIns="0" bIns="0" rtlCol="0">
            <a:spAutoFit/>
          </a:bodyPr>
          <a:lstStyle/>
          <a:p>
            <a:pPr marL="2747010">
              <a:lnSpc>
                <a:spcPts val="5235"/>
              </a:lnSpc>
            </a:pPr>
            <a:r>
              <a:rPr sz="4400" spc="-35" dirty="0"/>
              <a:t>ACEIs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28635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3267" y="2055953"/>
            <a:ext cx="7619365" cy="402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355" marR="1261745" indent="-541655">
              <a:lnSpc>
                <a:spcPct val="100000"/>
              </a:lnSpc>
              <a:buFont typeface="Arial"/>
              <a:buAutoNum type="arabicPeriod" startAt="2"/>
              <a:tabLst>
                <a:tab pos="554990" algn="l"/>
              </a:tabLst>
            </a:pPr>
            <a:r>
              <a:rPr sz="3200" b="1" spc="-30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enhance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parasympathetic</a:t>
            </a:r>
            <a:r>
              <a:rPr sz="3200" b="1" spc="-20" dirty="0">
                <a:latin typeface="Arial"/>
                <a:cs typeface="Arial"/>
              </a:rPr>
              <a:t> activity.</a:t>
            </a:r>
            <a:endParaRPr sz="3200">
              <a:latin typeface="Arial"/>
              <a:cs typeface="Arial"/>
            </a:endParaRPr>
          </a:p>
          <a:p>
            <a:pPr marL="554355" marR="1626235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 startAt="2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ma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bloc</a:t>
            </a:r>
            <a:r>
              <a:rPr sz="3200" b="1" spc="-20" dirty="0">
                <a:latin typeface="Arial"/>
                <a:cs typeface="Arial"/>
              </a:rPr>
              <a:t>k</a:t>
            </a:r>
            <a:r>
              <a:rPr sz="3200" b="1" spc="-25" dirty="0">
                <a:latin typeface="Arial"/>
                <a:cs typeface="Arial"/>
              </a:rPr>
              <a:t> angiotensin presynapti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catecholamin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release</a:t>
            </a:r>
            <a:endParaRPr sz="3200">
              <a:latin typeface="Arial"/>
              <a:cs typeface="Arial"/>
            </a:endParaRPr>
          </a:p>
          <a:p>
            <a:pPr marL="554355" marR="5080" indent="-54165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effective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hypertensive</a:t>
            </a:r>
            <a:r>
              <a:rPr sz="3200" b="1" spc="-20" dirty="0">
                <a:latin typeface="Arial"/>
                <a:cs typeface="Arial"/>
              </a:rPr>
              <a:t> patients irrespective</a:t>
            </a:r>
            <a:r>
              <a:rPr sz="3200" b="1" spc="-25" dirty="0">
                <a:latin typeface="Arial"/>
                <a:cs typeface="Arial"/>
              </a:rPr>
              <a:t> o</a:t>
            </a:r>
            <a:r>
              <a:rPr sz="3200" b="1" spc="-15" dirty="0">
                <a:latin typeface="Arial"/>
                <a:cs typeface="Arial"/>
              </a:rPr>
              <a:t>f </a:t>
            </a:r>
            <a:r>
              <a:rPr sz="3200" b="1" spc="-25" dirty="0">
                <a:latin typeface="Arial"/>
                <a:cs typeface="Arial"/>
              </a:rPr>
              <a:t>plasm</a:t>
            </a:r>
            <a:r>
              <a:rPr sz="3200" b="1" spc="-20" dirty="0">
                <a:latin typeface="Arial"/>
                <a:cs typeface="Arial"/>
              </a:rPr>
              <a:t>a </a:t>
            </a:r>
            <a:r>
              <a:rPr sz="3200" b="1" spc="-25" dirty="0">
                <a:latin typeface="Arial"/>
                <a:cs typeface="Arial"/>
              </a:rPr>
              <a:t>renin</a:t>
            </a:r>
            <a:r>
              <a:rPr sz="3200" b="1" spc="-20" dirty="0">
                <a:latin typeface="Arial"/>
                <a:cs typeface="Arial"/>
              </a:rPr>
              <a:t> activity.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١٢٧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455" y="1098833"/>
            <a:ext cx="167005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35"/>
              </a:lnSpc>
            </a:pPr>
            <a:r>
              <a:rPr sz="4400" b="1" spc="-35" dirty="0">
                <a:latin typeface="Arial"/>
                <a:cs typeface="Arial"/>
              </a:rPr>
              <a:t>ACEIs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28635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05667" y="1903553"/>
            <a:ext cx="7440295" cy="305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Cl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ica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Pharmac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ol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ogy:</a:t>
            </a:r>
            <a:endParaRPr sz="32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Hy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ertension</a:t>
            </a:r>
            <a:endParaRPr sz="3200">
              <a:latin typeface="Arial"/>
              <a:cs typeface="Arial"/>
            </a:endParaRPr>
          </a:p>
          <a:p>
            <a:pPr marL="554355" marR="5080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Diabeti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nephropath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(eve</a:t>
            </a:r>
            <a:r>
              <a:rPr sz="3200" b="1" spc="-20" dirty="0">
                <a:latin typeface="Arial"/>
                <a:cs typeface="Arial"/>
              </a:rPr>
              <a:t>n </a:t>
            </a:r>
            <a:r>
              <a:rPr sz="3200" b="1" spc="-25" dirty="0">
                <a:latin typeface="Arial"/>
                <a:cs typeface="Arial"/>
              </a:rPr>
              <a:t>without hypertension)</a:t>
            </a:r>
            <a:r>
              <a:rPr sz="3200" b="1" spc="-15" dirty="0">
                <a:latin typeface="Arial"/>
                <a:cs typeface="Arial"/>
              </a:rPr>
              <a:t>: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25" dirty="0">
                <a:latin typeface="Arial"/>
                <a:cs typeface="Arial"/>
              </a:rPr>
              <a:t> reduce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proteinuria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stabilize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renal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function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reducin</a:t>
            </a:r>
            <a:r>
              <a:rPr sz="3200" b="1" spc="-20" dirty="0">
                <a:latin typeface="Arial"/>
                <a:cs typeface="Arial"/>
              </a:rPr>
              <a:t>g efferent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7449" y="5012026"/>
            <a:ext cx="6316345" cy="140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arteriola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resistanc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glomeruli</a:t>
            </a:r>
            <a:r>
              <a:rPr sz="3200" b="1" spc="-20" dirty="0">
                <a:latin typeface="Arial"/>
                <a:cs typeface="Arial"/>
              </a:rPr>
              <a:t> and d</a:t>
            </a:r>
            <a:r>
              <a:rPr sz="3200" b="1" spc="-25" dirty="0">
                <a:latin typeface="Arial"/>
                <a:cs typeface="Arial"/>
              </a:rPr>
              <a:t>ecreasi</a:t>
            </a:r>
            <a:r>
              <a:rPr sz="3200" b="1" spc="-20" dirty="0">
                <a:latin typeface="Arial"/>
                <a:cs typeface="Arial"/>
              </a:rPr>
              <a:t>ng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ntrag</a:t>
            </a:r>
            <a:r>
              <a:rPr sz="3200" b="1" spc="-25" dirty="0">
                <a:latin typeface="Arial"/>
                <a:cs typeface="Arial"/>
              </a:rPr>
              <a:t>lomer</a:t>
            </a:r>
            <a:r>
              <a:rPr sz="3200" b="1" spc="-20" dirty="0">
                <a:latin typeface="Arial"/>
                <a:cs typeface="Arial"/>
              </a:rPr>
              <a:t>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capillary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pressure.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١٢٨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747010">
              <a:lnSpc>
                <a:spcPct val="100000"/>
              </a:lnSpc>
            </a:pPr>
            <a:r>
              <a:rPr sz="4400" spc="-40" dirty="0"/>
              <a:t>A</a:t>
            </a:r>
            <a:r>
              <a:rPr sz="4400" spc="-25" dirty="0"/>
              <a:t>CEIs</a:t>
            </a:r>
            <a:endParaRPr sz="4400" dirty="0"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9467" y="2409014"/>
            <a:ext cx="7472680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0" marR="901065" indent="-552450">
              <a:lnSpc>
                <a:spcPct val="100000"/>
              </a:lnSpc>
              <a:buFont typeface="Arial"/>
              <a:buAutoNum type="arabicPeriod" startAt="3"/>
              <a:tabLst>
                <a:tab pos="565785" algn="l"/>
              </a:tabLst>
            </a:pPr>
            <a:r>
              <a:rPr sz="3200" b="1" spc="-25" dirty="0">
                <a:latin typeface="Arial"/>
                <a:cs typeface="Arial"/>
              </a:rPr>
              <a:t>Hear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failure</a:t>
            </a:r>
            <a:r>
              <a:rPr sz="3200" b="1" spc="-15" dirty="0">
                <a:latin typeface="Arial"/>
                <a:cs typeface="Arial"/>
              </a:rPr>
              <a:t>: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both preload</a:t>
            </a:r>
            <a:r>
              <a:rPr sz="3200" b="1" spc="-25" dirty="0">
                <a:latin typeface="Arial"/>
                <a:cs typeface="Arial"/>
              </a:rPr>
              <a:t> 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afterload.</a:t>
            </a:r>
            <a:endParaRPr sz="3200">
              <a:latin typeface="Arial"/>
              <a:cs typeface="Arial"/>
            </a:endParaRPr>
          </a:p>
          <a:p>
            <a:pPr marL="564515" marR="180975" indent="-551815">
              <a:lnSpc>
                <a:spcPct val="100000"/>
              </a:lnSpc>
              <a:spcBef>
                <a:spcPts val="765"/>
              </a:spcBef>
              <a:buFont typeface="Arial"/>
              <a:buAutoNum type="arabicPeriod" startAt="3"/>
              <a:tabLst>
                <a:tab pos="565150" algn="l"/>
              </a:tabLst>
            </a:pPr>
            <a:r>
              <a:rPr sz="3200" b="1" spc="-25" dirty="0">
                <a:latin typeface="Arial"/>
                <a:cs typeface="Arial"/>
              </a:rPr>
              <a:t>Myocardia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infarction: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They </a:t>
            </a:r>
            <a:r>
              <a:rPr sz="3200" b="1" spc="-25" dirty="0">
                <a:latin typeface="Arial"/>
                <a:cs typeface="Arial"/>
              </a:rPr>
              <a:t>reduce</a:t>
            </a:r>
            <a:r>
              <a:rPr sz="3200" b="1" spc="-20" dirty="0">
                <a:latin typeface="Arial"/>
                <a:cs typeface="Arial"/>
              </a:rPr>
              <a:t> cardiac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remodeling.</a:t>
            </a:r>
            <a:endParaRPr sz="3200">
              <a:latin typeface="Arial"/>
              <a:cs typeface="Arial"/>
            </a:endParaRPr>
          </a:p>
          <a:p>
            <a:pPr marL="565150" marR="5080" indent="-552450">
              <a:lnSpc>
                <a:spcPct val="100000"/>
              </a:lnSpc>
              <a:spcBef>
                <a:spcPts val="765"/>
              </a:spcBef>
              <a:buFont typeface="Arial"/>
              <a:buAutoNum type="arabicPeriod" startAt="3"/>
              <a:tabLst>
                <a:tab pos="565150" algn="l"/>
              </a:tabLst>
            </a:pPr>
            <a:r>
              <a:rPr sz="3200" b="1" spc="-25" dirty="0">
                <a:latin typeface="Arial"/>
                <a:cs typeface="Arial"/>
              </a:rPr>
              <a:t>Reduc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incidence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diabete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 patients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 </a:t>
            </a:r>
            <a:r>
              <a:rPr sz="3200" b="1" spc="-25" dirty="0">
                <a:latin typeface="Arial"/>
                <a:cs typeface="Arial"/>
              </a:rPr>
              <a:t>hig</a:t>
            </a:r>
            <a:r>
              <a:rPr sz="3200" b="1" spc="-20" dirty="0">
                <a:latin typeface="Arial"/>
                <a:cs typeface="Arial"/>
              </a:rPr>
              <a:t>h </a:t>
            </a:r>
            <a:r>
              <a:rPr sz="3200" b="1" spc="-25" dirty="0">
                <a:latin typeface="Arial"/>
                <a:cs typeface="Arial"/>
              </a:rPr>
              <a:t>cardiovascular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5" dirty="0">
                <a:latin typeface="Arial"/>
                <a:cs typeface="Arial"/>
              </a:rPr>
              <a:t>sk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١٢٩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4033" y="1034796"/>
            <a:ext cx="6705599" cy="5486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١٣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747010">
              <a:lnSpc>
                <a:spcPct val="100000"/>
              </a:lnSpc>
            </a:pPr>
            <a:r>
              <a:rPr sz="4400" spc="-40" dirty="0"/>
              <a:t>A</a:t>
            </a:r>
            <a:r>
              <a:rPr sz="4400" spc="-25" dirty="0"/>
              <a:t>CEIs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541895" cy="2480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Advers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Effects:</a:t>
            </a:r>
            <a:endParaRPr sz="3200">
              <a:latin typeface="Arial"/>
              <a:cs typeface="Arial"/>
            </a:endParaRPr>
          </a:p>
          <a:p>
            <a:pPr marL="565150" marR="5080" indent="-552450">
              <a:lnSpc>
                <a:spcPct val="100000"/>
              </a:lnSpc>
              <a:spcBef>
                <a:spcPts val="765"/>
              </a:spcBef>
              <a:tabLst>
                <a:tab pos="565150" algn="l"/>
              </a:tabLst>
            </a:pP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1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.</a:t>
            </a:r>
            <a:r>
              <a:rPr sz="3200" b="1" dirty="0">
                <a:solidFill>
                  <a:srgbClr val="0000CC"/>
                </a:solidFill>
                <a:latin typeface="Arial"/>
                <a:cs typeface="Arial"/>
              </a:rPr>
              <a:t>	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Sever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hypotensio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n</a:t>
            </a:r>
            <a:r>
              <a:rPr sz="3200" b="1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afte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initial</a:t>
            </a:r>
            <a:r>
              <a:rPr sz="3200" b="1" spc="-25" dirty="0">
                <a:latin typeface="Arial"/>
                <a:cs typeface="Arial"/>
              </a:rPr>
              <a:t> doses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especially</a:t>
            </a:r>
            <a:r>
              <a:rPr sz="3200" b="1" spc="-15" dirty="0">
                <a:latin typeface="Arial"/>
                <a:cs typeface="Arial"/>
              </a:rPr>
              <a:t> 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hypovolemia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resul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diuretics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sal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restriction, o</a:t>
            </a:r>
            <a:r>
              <a:rPr sz="3200" b="1" spc="-15" dirty="0">
                <a:latin typeface="Arial"/>
                <a:cs typeface="Arial"/>
              </a:rPr>
              <a:t>r </a:t>
            </a:r>
            <a:r>
              <a:rPr sz="3200" b="1" spc="-25" dirty="0">
                <a:latin typeface="Arial"/>
                <a:cs typeface="Arial"/>
              </a:rPr>
              <a:t>gastrointestina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fluid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los</a:t>
            </a:r>
            <a:r>
              <a:rPr sz="3200" b="1" spc="-3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١٣٠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8272" rIns="0" bIns="0" rtlCol="0">
            <a:spAutoFit/>
          </a:bodyPr>
          <a:lstStyle/>
          <a:p>
            <a:pPr marL="2716530">
              <a:lnSpc>
                <a:spcPct val="100000"/>
              </a:lnSpc>
            </a:pPr>
            <a:r>
              <a:rPr sz="4400" spc="-40" dirty="0"/>
              <a:t>A</a:t>
            </a:r>
            <a:r>
              <a:rPr sz="4400" spc="-25" dirty="0"/>
              <a:t>CEIs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271853"/>
            <a:ext cx="7643495" cy="394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355" marR="5080" indent="-542290">
              <a:lnSpc>
                <a:spcPct val="100000"/>
              </a:lnSpc>
              <a:tabLst>
                <a:tab pos="554355" algn="l"/>
              </a:tabLst>
            </a:pPr>
            <a:r>
              <a:rPr sz="3200" b="1" spc="-25" dirty="0">
                <a:latin typeface="Arial"/>
                <a:cs typeface="Arial"/>
              </a:rPr>
              <a:t>2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Acut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failure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0" dirty="0">
                <a:latin typeface="Arial"/>
                <a:cs typeface="Arial"/>
              </a:rPr>
              <a:t>particularly in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patients</a:t>
            </a:r>
            <a:r>
              <a:rPr sz="3200" b="1" spc="-25" dirty="0">
                <a:latin typeface="Arial"/>
                <a:cs typeface="Arial"/>
              </a:rPr>
              <a:t> w</a:t>
            </a:r>
            <a:r>
              <a:rPr sz="3200" b="1" spc="-15" dirty="0">
                <a:latin typeface="Arial"/>
                <a:cs typeface="Arial"/>
              </a:rPr>
              <a:t>it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5" dirty="0">
                <a:latin typeface="Arial"/>
                <a:cs typeface="Arial"/>
              </a:rPr>
              <a:t> bil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tera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rena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tery</a:t>
            </a:r>
            <a:r>
              <a:rPr sz="3200" b="1" spc="-25" dirty="0">
                <a:latin typeface="Arial"/>
                <a:cs typeface="Arial"/>
              </a:rPr>
              <a:t> stenosi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25" dirty="0">
                <a:latin typeface="Arial"/>
                <a:cs typeface="Arial"/>
              </a:rPr>
              <a:t> 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rena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0" dirty="0">
                <a:latin typeface="Arial"/>
                <a:cs typeface="Arial"/>
              </a:rPr>
              <a:t>artery</a:t>
            </a:r>
            <a:r>
              <a:rPr sz="3200" b="1" spc="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stenosi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solitary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kidney.</a:t>
            </a:r>
            <a:endParaRPr sz="3200">
              <a:latin typeface="Arial"/>
              <a:cs typeface="Arial"/>
            </a:endParaRPr>
          </a:p>
          <a:p>
            <a:pPr marL="554355" marR="1019175">
              <a:lnSpc>
                <a:spcPct val="100000"/>
              </a:lnSpc>
              <a:spcBef>
                <a:spcPts val="765"/>
              </a:spcBef>
            </a:pP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rena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0" dirty="0">
                <a:latin typeface="Arial"/>
                <a:cs typeface="Arial"/>
              </a:rPr>
              <a:t>arte</a:t>
            </a:r>
            <a:r>
              <a:rPr sz="3200" b="1" spc="-10" dirty="0">
                <a:latin typeface="Arial"/>
                <a:cs typeface="Arial"/>
              </a:rPr>
              <a:t>r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stenosi</a:t>
            </a:r>
            <a:r>
              <a:rPr sz="3200" b="1" spc="-35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renal</a:t>
            </a:r>
            <a:r>
              <a:rPr sz="3200" b="1" spc="-20" dirty="0">
                <a:latin typeface="Arial"/>
                <a:cs typeface="Arial"/>
              </a:rPr>
              <a:t> perfusion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maintaine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vasoconstrictio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o</a:t>
            </a:r>
            <a:r>
              <a:rPr sz="3200" b="1" spc="-15" dirty="0">
                <a:latin typeface="Arial"/>
                <a:cs typeface="Arial"/>
              </a:rPr>
              <a:t>f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efferent arteriole.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١٣١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747010">
              <a:lnSpc>
                <a:spcPct val="100000"/>
              </a:lnSpc>
            </a:pPr>
            <a:r>
              <a:rPr sz="4400" spc="-40" dirty="0"/>
              <a:t>A</a:t>
            </a:r>
            <a:r>
              <a:rPr sz="4400" spc="-25" dirty="0"/>
              <a:t>CEIs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9014"/>
            <a:ext cx="7611109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0" indent="-552450">
              <a:lnSpc>
                <a:spcPct val="100000"/>
              </a:lnSpc>
              <a:buFont typeface="Arial"/>
              <a:buAutoNum type="arabicPeriod" startAt="3"/>
              <a:tabLst>
                <a:tab pos="565785" algn="l"/>
              </a:tabLst>
            </a:pPr>
            <a:r>
              <a:rPr sz="3200" b="1" spc="-25" dirty="0">
                <a:latin typeface="Arial"/>
                <a:cs typeface="Arial"/>
              </a:rPr>
              <a:t>Hyperkalemi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(Why?)</a:t>
            </a:r>
            <a:endParaRPr sz="3200">
              <a:latin typeface="Arial"/>
              <a:cs typeface="Arial"/>
            </a:endParaRPr>
          </a:p>
          <a:p>
            <a:pPr marL="565150" marR="255270" indent="-552450">
              <a:lnSpc>
                <a:spcPct val="100000"/>
              </a:lnSpc>
              <a:spcBef>
                <a:spcPts val="765"/>
              </a:spcBef>
              <a:buFont typeface="Arial"/>
              <a:buAutoNum type="arabicPeriod" startAt="3"/>
              <a:tabLst>
                <a:tab pos="565785" algn="l"/>
              </a:tabLst>
            </a:pPr>
            <a:r>
              <a:rPr sz="3200" b="1" spc="-25" dirty="0">
                <a:latin typeface="Arial"/>
                <a:cs typeface="Arial"/>
              </a:rPr>
              <a:t>Dr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cough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wheezing,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angioedema</a:t>
            </a:r>
            <a:r>
              <a:rPr sz="3200" b="1" spc="-20" dirty="0">
                <a:latin typeface="Arial"/>
                <a:cs typeface="Arial"/>
              </a:rPr>
              <a:t> (due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bradykini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or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substanc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</a:t>
            </a:r>
            <a:r>
              <a:rPr sz="3200" b="1" spc="-15" dirty="0">
                <a:latin typeface="Arial"/>
                <a:cs typeface="Arial"/>
              </a:rPr>
              <a:t>).</a:t>
            </a:r>
            <a:endParaRPr sz="3200">
              <a:latin typeface="Arial"/>
              <a:cs typeface="Arial"/>
            </a:endParaRPr>
          </a:p>
          <a:p>
            <a:pPr marL="564515" marR="5080" indent="-551815">
              <a:lnSpc>
                <a:spcPct val="100000"/>
              </a:lnSpc>
              <a:spcBef>
                <a:spcPts val="765"/>
              </a:spcBef>
              <a:buFont typeface="Arial"/>
              <a:buAutoNum type="arabicPeriod" startAt="3"/>
              <a:tabLst>
                <a:tab pos="565785" algn="l"/>
              </a:tabLst>
            </a:pPr>
            <a:r>
              <a:rPr sz="3200" b="1" spc="-25" dirty="0">
                <a:latin typeface="Arial"/>
                <a:cs typeface="Arial"/>
              </a:rPr>
              <a:t>Captopri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30" dirty="0">
                <a:latin typeface="Arial"/>
                <a:cs typeface="Arial"/>
              </a:rPr>
              <a:t>ma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caus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proteinuria</a:t>
            </a:r>
            <a:r>
              <a:rPr sz="3200" b="1" spc="-25" dirty="0">
                <a:latin typeface="Arial"/>
                <a:cs typeface="Arial"/>
              </a:rPr>
              <a:t> and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neutropenia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high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doses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0" dirty="0">
                <a:latin typeface="Arial"/>
                <a:cs typeface="Arial"/>
              </a:rPr>
              <a:t>especially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 patients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 </a:t>
            </a:r>
            <a:r>
              <a:rPr sz="3200" b="1" spc="-25" dirty="0">
                <a:latin typeface="Arial"/>
                <a:cs typeface="Arial"/>
              </a:rPr>
              <a:t>renal</a:t>
            </a:r>
            <a:r>
              <a:rPr sz="3200" b="1" spc="-15" dirty="0">
                <a:latin typeface="Arial"/>
                <a:cs typeface="Arial"/>
              </a:rPr>
              <a:t> i</a:t>
            </a:r>
            <a:r>
              <a:rPr sz="3200" b="1" spc="-20" dirty="0">
                <a:latin typeface="Arial"/>
                <a:cs typeface="Arial"/>
              </a:rPr>
              <a:t>nsu</a:t>
            </a:r>
            <a:r>
              <a:rPr sz="3200" b="1" spc="-15" dirty="0">
                <a:latin typeface="Arial"/>
                <a:cs typeface="Arial"/>
              </a:rPr>
              <a:t>ffi</a:t>
            </a:r>
            <a:r>
              <a:rPr sz="3200" b="1" spc="-25" dirty="0">
                <a:latin typeface="Arial"/>
                <a:cs typeface="Arial"/>
              </a:rPr>
              <a:t>ciency.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١٣٢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747010">
              <a:lnSpc>
                <a:spcPct val="100000"/>
              </a:lnSpc>
            </a:pPr>
            <a:r>
              <a:rPr sz="4400" spc="-40" dirty="0"/>
              <a:t>A</a:t>
            </a:r>
            <a:r>
              <a:rPr sz="4400" spc="-25" dirty="0"/>
              <a:t>CEIs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659370" cy="296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0" marR="5080" indent="-552450">
              <a:lnSpc>
                <a:spcPct val="100000"/>
              </a:lnSpc>
              <a:tabLst>
                <a:tab pos="565150" algn="l"/>
              </a:tabLst>
            </a:pPr>
            <a:r>
              <a:rPr sz="3200" b="1" spc="-25" dirty="0">
                <a:latin typeface="Arial"/>
                <a:cs typeface="Arial"/>
              </a:rPr>
              <a:t>6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Others</a:t>
            </a:r>
            <a:r>
              <a:rPr sz="3200" b="1" spc="-15" dirty="0">
                <a:latin typeface="Arial"/>
                <a:cs typeface="Arial"/>
              </a:rPr>
              <a:t>: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Altere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sens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taste, allergic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skin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rash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0" dirty="0">
                <a:latin typeface="Arial"/>
                <a:cs typeface="Arial"/>
              </a:rPr>
              <a:t>drug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feve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(10</a:t>
            </a:r>
            <a:r>
              <a:rPr sz="3200" b="1" spc="-30" dirty="0">
                <a:latin typeface="Arial"/>
                <a:cs typeface="Arial"/>
              </a:rPr>
              <a:t>%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p</a:t>
            </a:r>
            <a:r>
              <a:rPr sz="3200" b="1" spc="-20" dirty="0">
                <a:latin typeface="Arial"/>
                <a:cs typeface="Arial"/>
              </a:rPr>
              <a:t>atients)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  <a:p>
            <a:pPr marL="565150" marR="321310" indent="-552450">
              <a:lnSpc>
                <a:spcPct val="100000"/>
              </a:lnSpc>
              <a:spcBef>
                <a:spcPts val="765"/>
              </a:spcBef>
              <a:buClr>
                <a:srgbClr val="FF0000"/>
              </a:buClr>
              <a:buFont typeface="Arial"/>
              <a:buChar char="•"/>
              <a:tabLst>
                <a:tab pos="565150" algn="l"/>
              </a:tabLst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Contraindicate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during</a:t>
            </a:r>
            <a:r>
              <a:rPr sz="32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pregnancy: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Feta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 h</a:t>
            </a:r>
            <a:r>
              <a:rPr sz="3200" b="1" spc="-25" dirty="0">
                <a:latin typeface="Arial"/>
                <a:cs typeface="Arial"/>
              </a:rPr>
              <a:t>ypotension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5" dirty="0">
                <a:latin typeface="Arial"/>
                <a:cs typeface="Arial"/>
              </a:rPr>
              <a:t> anuri</a:t>
            </a:r>
            <a:r>
              <a:rPr sz="3200" b="1" spc="-15" dirty="0">
                <a:latin typeface="Arial"/>
                <a:cs typeface="Arial"/>
              </a:rPr>
              <a:t>a,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renal</a:t>
            </a:r>
            <a:r>
              <a:rPr sz="3200" b="1" spc="-20" dirty="0">
                <a:latin typeface="Arial"/>
                <a:cs typeface="Arial"/>
              </a:rPr>
              <a:t> failure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5" dirty="0">
                <a:latin typeface="Arial"/>
                <a:cs typeface="Arial"/>
              </a:rPr>
              <a:t>malformation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death.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١٣٣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747010">
              <a:lnSpc>
                <a:spcPct val="100000"/>
              </a:lnSpc>
            </a:pPr>
            <a:r>
              <a:rPr sz="4400" spc="-40" dirty="0"/>
              <a:t>A</a:t>
            </a:r>
            <a:r>
              <a:rPr sz="4400" spc="-25" dirty="0"/>
              <a:t>CEIs</a:t>
            </a:r>
            <a:endParaRPr sz="4400"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Dru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5" dirty="0"/>
              <a:t>Interactions:</a:t>
            </a:r>
          </a:p>
          <a:p>
            <a:pPr marL="554355" marR="1041400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pc="-25" dirty="0">
                <a:solidFill>
                  <a:srgbClr val="000000"/>
                </a:solidFill>
              </a:rPr>
              <a:t>K</a:t>
            </a:r>
            <a:r>
              <a:rPr sz="3150" spc="15" baseline="25132" dirty="0">
                <a:solidFill>
                  <a:srgbClr val="000000"/>
                </a:solidFill>
              </a:rPr>
              <a:t>+</a:t>
            </a:r>
            <a:r>
              <a:rPr sz="3150" baseline="25132" dirty="0">
                <a:solidFill>
                  <a:srgbClr val="000000"/>
                </a:solidFill>
              </a:rPr>
              <a:t> </a:t>
            </a:r>
            <a:r>
              <a:rPr sz="3150" spc="-419" baseline="25132" dirty="0">
                <a:solidFill>
                  <a:srgbClr val="000000"/>
                </a:solidFill>
              </a:rPr>
              <a:t> </a:t>
            </a:r>
            <a:r>
              <a:rPr sz="3200" spc="-25" dirty="0">
                <a:solidFill>
                  <a:srgbClr val="000000"/>
                </a:solidFill>
              </a:rPr>
              <a:t>supplement</a:t>
            </a:r>
            <a:r>
              <a:rPr sz="3200" spc="-20" dirty="0">
                <a:solidFill>
                  <a:srgbClr val="000000"/>
                </a:solidFill>
              </a:rPr>
              <a:t>s</a:t>
            </a:r>
            <a:r>
              <a:rPr sz="3200" spc="-10" dirty="0">
                <a:solidFill>
                  <a:srgbClr val="000000"/>
                </a:solidFill>
              </a:rPr>
              <a:t> </a:t>
            </a:r>
            <a:r>
              <a:rPr sz="3200" spc="-25" dirty="0">
                <a:solidFill>
                  <a:srgbClr val="000000"/>
                </a:solidFill>
              </a:rPr>
              <a:t>an</a:t>
            </a:r>
            <a:r>
              <a:rPr sz="3200" spc="-20" dirty="0">
                <a:solidFill>
                  <a:srgbClr val="000000"/>
                </a:solidFill>
              </a:rPr>
              <a:t>d </a:t>
            </a:r>
            <a:r>
              <a:rPr sz="3200" spc="-30" dirty="0">
                <a:solidFill>
                  <a:srgbClr val="000000"/>
                </a:solidFill>
              </a:rPr>
              <a:t>K</a:t>
            </a:r>
            <a:r>
              <a:rPr sz="3150" spc="15" baseline="25132" dirty="0">
                <a:solidFill>
                  <a:srgbClr val="000000"/>
                </a:solidFill>
              </a:rPr>
              <a:t>+</a:t>
            </a:r>
            <a:r>
              <a:rPr sz="3200" spc="-20" dirty="0">
                <a:solidFill>
                  <a:srgbClr val="000000"/>
                </a:solidFill>
              </a:rPr>
              <a:t>-sparing</a:t>
            </a:r>
            <a:r>
              <a:rPr sz="3200" spc="-10" dirty="0">
                <a:solidFill>
                  <a:srgbClr val="000000"/>
                </a:solidFill>
              </a:rPr>
              <a:t> </a:t>
            </a:r>
            <a:r>
              <a:rPr sz="3200" spc="-20" dirty="0">
                <a:solidFill>
                  <a:srgbClr val="000000"/>
                </a:solidFill>
              </a:rPr>
              <a:t>diuretics </a:t>
            </a:r>
            <a:r>
              <a:rPr sz="3200" spc="-35" dirty="0">
                <a:solidFill>
                  <a:srgbClr val="000000"/>
                </a:solidFill>
                <a:latin typeface="Arial"/>
                <a:cs typeface="Arial"/>
              </a:rPr>
              <a:t>→</a:t>
            </a:r>
            <a:r>
              <a:rPr sz="32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000000"/>
                </a:solidFill>
              </a:rPr>
              <a:t>Hyperkalemi</a:t>
            </a:r>
            <a:r>
              <a:rPr sz="3200" spc="-15" dirty="0">
                <a:solidFill>
                  <a:srgbClr val="000000"/>
                </a:solidFill>
              </a:rPr>
              <a:t>a.</a:t>
            </a:r>
            <a:endParaRPr sz="3200">
              <a:latin typeface="Arial"/>
              <a:cs typeface="Arial"/>
            </a:endParaRPr>
          </a:p>
          <a:p>
            <a:pPr marL="554355" marR="5080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pc="-25" dirty="0">
                <a:solidFill>
                  <a:srgbClr val="000000"/>
                </a:solidFill>
              </a:rPr>
              <a:t>Nonsteroida</a:t>
            </a:r>
            <a:r>
              <a:rPr spc="-10" dirty="0">
                <a:solidFill>
                  <a:srgbClr val="000000"/>
                </a:solidFill>
              </a:rPr>
              <a:t>l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antiinflammator</a:t>
            </a:r>
            <a:r>
              <a:rPr spc="-20" dirty="0">
                <a:solidFill>
                  <a:srgbClr val="000000"/>
                </a:solidFill>
              </a:rPr>
              <a:t>y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drugs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30" dirty="0">
                <a:solidFill>
                  <a:srgbClr val="000000"/>
                </a:solidFill>
              </a:rPr>
              <a:t>ma</a:t>
            </a:r>
            <a:r>
              <a:rPr spc="-20" dirty="0">
                <a:solidFill>
                  <a:srgbClr val="000000"/>
                </a:solidFill>
              </a:rPr>
              <a:t>y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impair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th</a:t>
            </a:r>
            <a:r>
              <a:rPr spc="-20" dirty="0">
                <a:solidFill>
                  <a:srgbClr val="000000"/>
                </a:solidFill>
              </a:rPr>
              <a:t>e </a:t>
            </a:r>
            <a:r>
              <a:rPr spc="-25" dirty="0">
                <a:solidFill>
                  <a:srgbClr val="000000"/>
                </a:solidFill>
              </a:rPr>
              <a:t>antihypertensive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71249" y="5042506"/>
            <a:ext cx="6473825" cy="140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effec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ACEI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blocking</a:t>
            </a:r>
            <a:r>
              <a:rPr sz="3200" b="1" spc="-15" dirty="0">
                <a:latin typeface="Arial"/>
                <a:cs typeface="Arial"/>
              </a:rPr>
              <a:t> b</a:t>
            </a:r>
            <a:r>
              <a:rPr sz="3200" b="1" spc="-25" dirty="0">
                <a:latin typeface="Arial"/>
                <a:cs typeface="Arial"/>
              </a:rPr>
              <a:t>ra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yk</a:t>
            </a:r>
            <a:r>
              <a:rPr sz="3200" b="1" spc="-15" dirty="0">
                <a:latin typeface="Arial"/>
                <a:cs typeface="Arial"/>
              </a:rPr>
              <a:t>ini</a:t>
            </a:r>
            <a:r>
              <a:rPr sz="3200" b="1" spc="-20" dirty="0">
                <a:latin typeface="Arial"/>
                <a:cs typeface="Arial"/>
              </a:rPr>
              <a:t>n-m</a:t>
            </a:r>
            <a:r>
              <a:rPr sz="3200" b="1" spc="-25" dirty="0">
                <a:latin typeface="Arial"/>
                <a:cs typeface="Arial"/>
              </a:rPr>
              <a:t>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30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ted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</a:t>
            </a:r>
            <a:r>
              <a:rPr sz="3200" b="1" spc="-20" dirty="0">
                <a:latin typeface="Arial"/>
                <a:cs typeface="Arial"/>
              </a:rPr>
              <a:t>odilation (PG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portion).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١٣٤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4640" marR="5080" indent="-647700">
              <a:lnSpc>
                <a:spcPct val="100000"/>
              </a:lnSpc>
            </a:pPr>
            <a:r>
              <a:rPr spc="-5" dirty="0"/>
              <a:t>Angiotensin-Receptor Blocker</a:t>
            </a:r>
            <a:r>
              <a:rPr dirty="0"/>
              <a:t>s</a:t>
            </a:r>
            <a:r>
              <a:rPr spc="-10" dirty="0"/>
              <a:t> </a:t>
            </a:r>
            <a:r>
              <a:rPr dirty="0"/>
              <a:t>(ARBs)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9457" y="2741753"/>
            <a:ext cx="7404734" cy="305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293370" indent="-303530">
              <a:lnSpc>
                <a:spcPct val="100000"/>
              </a:lnSpc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Losartan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Valsarta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n,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Candesarta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eprosartan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irbesartan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 telmisartan, and o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lmesa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tan.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Bloc</a:t>
            </a:r>
            <a:r>
              <a:rPr sz="3200" b="1" spc="-20" dirty="0">
                <a:latin typeface="Arial"/>
                <a:cs typeface="Arial"/>
              </a:rPr>
              <a:t>k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n</a:t>
            </a:r>
            <a:r>
              <a:rPr sz="3200" b="1" spc="-20" dirty="0">
                <a:latin typeface="Arial"/>
                <a:cs typeface="Arial"/>
              </a:rPr>
              <a:t>giotensin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10" dirty="0">
                <a:latin typeface="Arial"/>
                <a:cs typeface="Arial"/>
              </a:rPr>
              <a:t>I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ty</a:t>
            </a:r>
            <a:r>
              <a:rPr sz="3200" b="1" spc="-20" dirty="0">
                <a:latin typeface="Arial"/>
                <a:cs typeface="Arial"/>
              </a:rPr>
              <a:t>pe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1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rece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tors</a:t>
            </a:r>
            <a:r>
              <a:rPr sz="3200" b="1" spc="-20" dirty="0">
                <a:latin typeface="Arial"/>
                <a:cs typeface="Arial"/>
              </a:rPr>
              <a:t> (AT</a:t>
            </a:r>
            <a:r>
              <a:rPr sz="3150" b="1" spc="15" baseline="-21164" dirty="0">
                <a:latin typeface="Arial"/>
                <a:cs typeface="Arial"/>
              </a:rPr>
              <a:t>1</a:t>
            </a:r>
            <a:r>
              <a:rPr sz="3200" b="1" spc="-20" dirty="0">
                <a:latin typeface="Arial"/>
                <a:cs typeface="Arial"/>
              </a:rPr>
              <a:t>-R).</a:t>
            </a:r>
            <a:endParaRPr sz="3200">
              <a:latin typeface="Arial"/>
              <a:cs typeface="Arial"/>
            </a:endParaRPr>
          </a:p>
          <a:p>
            <a:pPr marL="31559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30" dirty="0">
                <a:latin typeface="Arial"/>
                <a:cs typeface="Arial"/>
              </a:rPr>
              <a:t>N</a:t>
            </a:r>
            <a:r>
              <a:rPr sz="3200" b="1" spc="-20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bradykini</a:t>
            </a:r>
            <a:r>
              <a:rPr sz="3200" b="1" spc="-3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١٣٥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8555" rIns="0" bIns="0" rtlCol="0">
            <a:spAutoFit/>
          </a:bodyPr>
          <a:lstStyle/>
          <a:p>
            <a:pPr marL="2877185">
              <a:lnSpc>
                <a:spcPct val="100000"/>
              </a:lnSpc>
            </a:pPr>
            <a:r>
              <a:rPr dirty="0"/>
              <a:t>ARBs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53267" y="2348053"/>
            <a:ext cx="7298055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32384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Mor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complet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inhibition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angiotensi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II </a:t>
            </a:r>
            <a:r>
              <a:rPr sz="3200" b="1" spc="-25" dirty="0">
                <a:latin typeface="Arial"/>
                <a:cs typeface="Arial"/>
              </a:rPr>
              <a:t>action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(Why?)</a:t>
            </a:r>
            <a:r>
              <a:rPr sz="3200" b="1" spc="-10" dirty="0">
                <a:latin typeface="Arial"/>
                <a:cs typeface="Arial"/>
              </a:rPr>
              <a:t>. </a:t>
            </a:r>
            <a:r>
              <a:rPr sz="3200" b="1" spc="-20" dirty="0">
                <a:latin typeface="Arial"/>
                <a:cs typeface="Arial"/>
              </a:rPr>
              <a:t>Other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enzyme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generate </a:t>
            </a:r>
            <a:r>
              <a:rPr sz="3200" b="1" spc="-25" dirty="0">
                <a:latin typeface="Arial"/>
                <a:cs typeface="Arial"/>
              </a:rPr>
              <a:t>angiotensi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II.</a:t>
            </a:r>
            <a:endParaRPr sz="3200" dirty="0">
              <a:latin typeface="Arial"/>
              <a:cs typeface="Arial"/>
            </a:endParaRPr>
          </a:p>
          <a:p>
            <a:pPr marL="31559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Use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simila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ACEIs.</a:t>
            </a:r>
            <a:endParaRPr sz="3200" dirty="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Advers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simila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ACEIs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except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wheezing,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angioedem</a:t>
            </a:r>
            <a:r>
              <a:rPr sz="3200" b="1" spc="-20" dirty="0">
                <a:latin typeface="Arial"/>
                <a:cs typeface="Arial"/>
              </a:rPr>
              <a:t>a </a:t>
            </a:r>
            <a:r>
              <a:rPr sz="3200" b="1" spc="-25" dirty="0">
                <a:latin typeface="Arial"/>
                <a:cs typeface="Arial"/>
              </a:rPr>
              <a:t>and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cough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which </a:t>
            </a:r>
            <a:r>
              <a:rPr sz="3200" b="1" spc="-30" dirty="0">
                <a:latin typeface="Arial"/>
                <a:cs typeface="Arial"/>
              </a:rPr>
              <a:t>ma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occur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muc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less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17413" y="6084775"/>
            <a:ext cx="2641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Arial"/>
                <a:cs typeface="Arial"/>
              </a:rPr>
              <a:t>١٣٦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6558" y="5956865"/>
            <a:ext cx="216916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commonly.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1283970">
              <a:lnSpc>
                <a:spcPct val="100000"/>
              </a:lnSpc>
            </a:pPr>
            <a:r>
              <a:rPr sz="3900" spc="-20" dirty="0"/>
              <a:t>Postural</a:t>
            </a:r>
            <a:r>
              <a:rPr sz="3900" spc="20" dirty="0"/>
              <a:t> </a:t>
            </a:r>
            <a:r>
              <a:rPr sz="3900" spc="-5" dirty="0"/>
              <a:t>Baroreflex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3267" y="2404244"/>
            <a:ext cx="7310120" cy="177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000" b="1" spc="-5" dirty="0">
                <a:latin typeface="Arial"/>
                <a:cs typeface="Arial"/>
              </a:rPr>
              <a:t>Baroreflexe</a:t>
            </a:r>
            <a:r>
              <a:rPr sz="3000" b="1" dirty="0">
                <a:latin typeface="Arial"/>
                <a:cs typeface="Arial"/>
              </a:rPr>
              <a:t>s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ar</a:t>
            </a:r>
            <a:r>
              <a:rPr sz="3000" b="1" dirty="0">
                <a:latin typeface="Arial"/>
                <a:cs typeface="Arial"/>
              </a:rPr>
              <a:t>e </a:t>
            </a:r>
            <a:r>
              <a:rPr sz="3000" b="1" spc="-25" dirty="0">
                <a:latin typeface="Arial"/>
                <a:cs typeface="Arial"/>
              </a:rPr>
              <a:t>responsibl</a:t>
            </a:r>
            <a:r>
              <a:rPr sz="3000" b="1" spc="-20" dirty="0">
                <a:latin typeface="Arial"/>
                <a:cs typeface="Arial"/>
              </a:rPr>
              <a:t>e</a:t>
            </a:r>
            <a:r>
              <a:rPr sz="3000" b="1" spc="1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fo</a:t>
            </a:r>
            <a:r>
              <a:rPr sz="3000" b="1" dirty="0">
                <a:latin typeface="Arial"/>
                <a:cs typeface="Arial"/>
              </a:rPr>
              <a:t>r </a:t>
            </a:r>
            <a:r>
              <a:rPr sz="3000" b="1" spc="-20" dirty="0">
                <a:latin typeface="Arial"/>
                <a:cs typeface="Arial"/>
              </a:rPr>
              <a:t>rapid,</a:t>
            </a:r>
            <a:r>
              <a:rPr sz="3000" b="1" spc="-1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moment-to-momen</a:t>
            </a:r>
            <a:r>
              <a:rPr sz="3000" b="1" dirty="0">
                <a:latin typeface="Arial"/>
                <a:cs typeface="Arial"/>
              </a:rPr>
              <a:t>t</a:t>
            </a:r>
            <a:r>
              <a:rPr sz="3000" b="1" spc="-5" dirty="0">
                <a:latin typeface="Arial"/>
                <a:cs typeface="Arial"/>
              </a:rPr>
              <a:t> adjustment</a:t>
            </a:r>
            <a:r>
              <a:rPr sz="3000" b="1" dirty="0">
                <a:latin typeface="Arial"/>
                <a:cs typeface="Arial"/>
              </a:rPr>
              <a:t>s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in blood</a:t>
            </a:r>
            <a:r>
              <a:rPr sz="3000" b="1" spc="1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pressure,</a:t>
            </a:r>
            <a:r>
              <a:rPr sz="3000" b="1" spc="-25" dirty="0">
                <a:latin typeface="Arial"/>
                <a:cs typeface="Arial"/>
              </a:rPr>
              <a:t> suc</a:t>
            </a:r>
            <a:r>
              <a:rPr sz="3000" b="1" spc="-20" dirty="0">
                <a:latin typeface="Arial"/>
                <a:cs typeface="Arial"/>
              </a:rPr>
              <a:t>h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a</a:t>
            </a:r>
            <a:r>
              <a:rPr sz="3000" b="1" dirty="0">
                <a:latin typeface="Arial"/>
                <a:cs typeface="Arial"/>
              </a:rPr>
              <a:t>s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in</a:t>
            </a:r>
            <a:r>
              <a:rPr sz="3000" b="1" spc="1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transition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fro</a:t>
            </a:r>
            <a:r>
              <a:rPr sz="3000" b="1" dirty="0">
                <a:latin typeface="Arial"/>
                <a:cs typeface="Arial"/>
              </a:rPr>
              <a:t>m</a:t>
            </a:r>
            <a:r>
              <a:rPr sz="3000" b="1" spc="-1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a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reclining</a:t>
            </a:r>
            <a:r>
              <a:rPr sz="3000" b="1" spc="1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t</a:t>
            </a:r>
            <a:r>
              <a:rPr sz="3000" b="1" spc="-20" dirty="0">
                <a:latin typeface="Arial"/>
                <a:cs typeface="Arial"/>
              </a:rPr>
              <a:t>o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25" dirty="0">
                <a:latin typeface="Arial"/>
                <a:cs typeface="Arial"/>
              </a:rPr>
              <a:t>a</a:t>
            </a:r>
            <a:r>
              <a:rPr sz="3000" b="1" spc="-20" dirty="0">
                <a:latin typeface="Arial"/>
                <a:cs typeface="Arial"/>
              </a:rPr>
              <a:t>n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upright</a:t>
            </a:r>
            <a:r>
              <a:rPr sz="3000" b="1" spc="2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posture.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١٤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1283970">
              <a:lnSpc>
                <a:spcPct val="100000"/>
              </a:lnSpc>
            </a:pPr>
            <a:r>
              <a:rPr sz="3900" spc="-20" dirty="0"/>
              <a:t>Postural</a:t>
            </a:r>
            <a:r>
              <a:rPr sz="3900" spc="20" dirty="0"/>
              <a:t> </a:t>
            </a:r>
            <a:r>
              <a:rPr sz="3900" spc="-5" dirty="0"/>
              <a:t>Baroreflex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4244"/>
            <a:ext cx="7566025" cy="369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000" b="1" spc="-5" dirty="0">
                <a:latin typeface="Arial"/>
                <a:cs typeface="Arial"/>
              </a:rPr>
              <a:t>Caroti</a:t>
            </a:r>
            <a:r>
              <a:rPr sz="3000" b="1" dirty="0">
                <a:latin typeface="Arial"/>
                <a:cs typeface="Arial"/>
              </a:rPr>
              <a:t>d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baroreceptors</a:t>
            </a:r>
            <a:r>
              <a:rPr sz="3000" b="1" spc="-3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ar</a:t>
            </a:r>
            <a:r>
              <a:rPr sz="3000" b="1" dirty="0">
                <a:latin typeface="Arial"/>
                <a:cs typeface="Arial"/>
              </a:rPr>
              <a:t>e</a:t>
            </a:r>
            <a:r>
              <a:rPr sz="3000" b="1" spc="-20" dirty="0">
                <a:latin typeface="Arial"/>
                <a:cs typeface="Arial"/>
              </a:rPr>
              <a:t> stimulated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by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the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stretc</a:t>
            </a:r>
            <a:r>
              <a:rPr sz="3000" b="1" dirty="0">
                <a:latin typeface="Arial"/>
                <a:cs typeface="Arial"/>
              </a:rPr>
              <a:t>h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of</a:t>
            </a:r>
            <a:r>
              <a:rPr sz="3000" b="1" dirty="0">
                <a:latin typeface="Arial"/>
                <a:cs typeface="Arial"/>
              </a:rPr>
              <a:t> the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vesse</a:t>
            </a:r>
            <a:r>
              <a:rPr sz="3000" b="1" dirty="0">
                <a:latin typeface="Arial"/>
                <a:cs typeface="Arial"/>
              </a:rPr>
              <a:t>l</a:t>
            </a:r>
            <a:r>
              <a:rPr sz="3000" b="1" spc="-15" dirty="0">
                <a:latin typeface="Arial"/>
                <a:cs typeface="Arial"/>
              </a:rPr>
              <a:t> walls</a:t>
            </a:r>
            <a:r>
              <a:rPr sz="3000" b="1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brought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25" dirty="0">
                <a:latin typeface="Arial"/>
                <a:cs typeface="Arial"/>
              </a:rPr>
              <a:t>abou</a:t>
            </a:r>
            <a:r>
              <a:rPr sz="3000" b="1" spc="-10" dirty="0">
                <a:latin typeface="Arial"/>
                <a:cs typeface="Arial"/>
              </a:rPr>
              <a:t>t</a:t>
            </a:r>
            <a:r>
              <a:rPr sz="3000" b="1" spc="1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by</a:t>
            </a:r>
            <a:r>
              <a:rPr sz="3000" b="1" spc="1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arteria</a:t>
            </a:r>
            <a:r>
              <a:rPr sz="3000" b="1" dirty="0">
                <a:latin typeface="Arial"/>
                <a:cs typeface="Arial"/>
              </a:rPr>
              <a:t>l</a:t>
            </a:r>
            <a:r>
              <a:rPr sz="3000" b="1" spc="-1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blood</a:t>
            </a:r>
            <a:r>
              <a:rPr sz="3000" b="1" spc="1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pressure, </a:t>
            </a:r>
            <a:r>
              <a:rPr sz="3000" b="1" spc="-15" dirty="0">
                <a:latin typeface="Arial"/>
                <a:cs typeface="Arial"/>
              </a:rPr>
              <a:t>resulting</a:t>
            </a:r>
            <a:r>
              <a:rPr sz="3000" b="1" spc="20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in</a:t>
            </a:r>
            <a:r>
              <a:rPr sz="3000" b="1" spc="10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inhibition</a:t>
            </a:r>
            <a:r>
              <a:rPr sz="3000" b="1" spc="20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of</a:t>
            </a:r>
            <a:r>
              <a:rPr sz="3000" b="1" spc="1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central </a:t>
            </a:r>
            <a:r>
              <a:rPr sz="3000" b="1" spc="-5" dirty="0">
                <a:latin typeface="Arial"/>
                <a:cs typeface="Arial"/>
              </a:rPr>
              <a:t>sympatheti</a:t>
            </a:r>
            <a:r>
              <a:rPr sz="3000" b="1" dirty="0">
                <a:latin typeface="Arial"/>
                <a:cs typeface="Arial"/>
              </a:rPr>
              <a:t>c</a:t>
            </a:r>
            <a:r>
              <a:rPr sz="3000" b="1" spc="-2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discharge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(from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the </a:t>
            </a:r>
            <a:r>
              <a:rPr sz="3000" b="1" spc="-5" dirty="0">
                <a:latin typeface="Arial"/>
                <a:cs typeface="Arial"/>
              </a:rPr>
              <a:t>vasomoto</a:t>
            </a:r>
            <a:r>
              <a:rPr sz="3000" b="1" dirty="0">
                <a:latin typeface="Arial"/>
                <a:cs typeface="Arial"/>
              </a:rPr>
              <a:t>r</a:t>
            </a:r>
            <a:r>
              <a:rPr sz="3000" b="1" spc="-5" dirty="0">
                <a:latin typeface="Arial"/>
                <a:cs typeface="Arial"/>
              </a:rPr>
              <a:t> cente</a:t>
            </a:r>
            <a:r>
              <a:rPr sz="3000" b="1" dirty="0">
                <a:latin typeface="Arial"/>
                <a:cs typeface="Arial"/>
              </a:rPr>
              <a:t>r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in</a:t>
            </a:r>
            <a:r>
              <a:rPr sz="3000" b="1" spc="1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the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medulla).</a:t>
            </a:r>
            <a:endParaRPr sz="3000">
              <a:latin typeface="Arial"/>
              <a:cs typeface="Arial"/>
            </a:endParaRPr>
          </a:p>
          <a:p>
            <a:pPr marL="315595" marR="66675" indent="-30289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16230" algn="l"/>
              </a:tabLst>
            </a:pPr>
            <a:r>
              <a:rPr sz="3000" b="1" spc="-5" dirty="0">
                <a:latin typeface="Arial"/>
                <a:cs typeface="Arial"/>
              </a:rPr>
              <a:t>Converse</a:t>
            </a:r>
            <a:r>
              <a:rPr sz="3000" b="1" dirty="0">
                <a:latin typeface="Arial"/>
                <a:cs typeface="Arial"/>
              </a:rPr>
              <a:t>l</a:t>
            </a:r>
            <a:r>
              <a:rPr sz="3000" b="1" spc="-25" dirty="0">
                <a:latin typeface="Arial"/>
                <a:cs typeface="Arial"/>
              </a:rPr>
              <a:t>y</a:t>
            </a:r>
            <a:r>
              <a:rPr sz="3000" b="1" spc="-10" dirty="0">
                <a:latin typeface="Arial"/>
                <a:cs typeface="Arial"/>
              </a:rPr>
              <a:t>,</a:t>
            </a:r>
            <a:r>
              <a:rPr sz="3000" b="1" spc="-1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reduction</a:t>
            </a:r>
            <a:r>
              <a:rPr sz="3000" b="1" spc="2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in</a:t>
            </a:r>
            <a:r>
              <a:rPr sz="3000" b="1" spc="1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stretc</a:t>
            </a:r>
            <a:r>
              <a:rPr sz="3000" b="1" dirty="0">
                <a:latin typeface="Arial"/>
                <a:cs typeface="Arial"/>
              </a:rPr>
              <a:t>h</a:t>
            </a:r>
            <a:r>
              <a:rPr sz="3000" b="1" spc="-1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results </a:t>
            </a:r>
            <a:r>
              <a:rPr sz="3000" b="1" spc="-15" dirty="0">
                <a:latin typeface="Arial"/>
                <a:cs typeface="Arial"/>
              </a:rPr>
              <a:t>in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a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20" dirty="0">
                <a:latin typeface="Arial"/>
                <a:cs typeface="Arial"/>
              </a:rPr>
              <a:t>reduction</a:t>
            </a:r>
            <a:r>
              <a:rPr sz="3000" b="1" spc="15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in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baroreceptor</a:t>
            </a:r>
            <a:r>
              <a:rPr sz="3000" b="1" spc="-2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activity.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١٥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1283970">
              <a:lnSpc>
                <a:spcPct val="100000"/>
              </a:lnSpc>
            </a:pPr>
            <a:r>
              <a:rPr sz="3900" spc="-20" dirty="0"/>
              <a:t>Postural</a:t>
            </a:r>
            <a:r>
              <a:rPr sz="3900" spc="20" dirty="0"/>
              <a:t> </a:t>
            </a:r>
            <a:r>
              <a:rPr sz="3900" spc="-5" dirty="0"/>
              <a:t>Baroreflex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53267" y="2409014"/>
            <a:ext cx="7675880" cy="3357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transition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upright posture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5" dirty="0">
                <a:latin typeface="Arial"/>
                <a:cs typeface="Arial"/>
              </a:rPr>
              <a:t> baroreceptor</a:t>
            </a:r>
            <a:r>
              <a:rPr sz="3200" b="1" spc="-20" dirty="0">
                <a:latin typeface="Arial"/>
                <a:cs typeface="Arial"/>
              </a:rPr>
              <a:t>s </a:t>
            </a:r>
            <a:r>
              <a:rPr sz="3200" b="1" spc="-25" dirty="0">
                <a:latin typeface="Arial"/>
                <a:cs typeface="Arial"/>
              </a:rPr>
              <a:t>sens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 reduction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arteria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ressur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that results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fro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pooling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 veins</a:t>
            </a:r>
            <a:r>
              <a:rPr sz="3200" b="1" spc="-25" dirty="0">
                <a:latin typeface="Arial"/>
                <a:cs typeface="Arial"/>
              </a:rPr>
              <a:t> below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leve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ear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as reduce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wal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stretch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sympathetic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discharge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u="heavy" spc="-15" dirty="0">
                <a:solidFill>
                  <a:srgbClr val="FF0000"/>
                </a:solidFill>
                <a:latin typeface="Arial"/>
                <a:cs typeface="Arial"/>
              </a:rPr>
              <a:t>di</a:t>
            </a:r>
            <a:r>
              <a:rPr sz="3200" b="1" u="heavy" spc="-2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inhibite</a:t>
            </a:r>
            <a:r>
              <a:rPr sz="3200" b="1" spc="-3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١٦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1283970">
              <a:lnSpc>
                <a:spcPct val="100000"/>
              </a:lnSpc>
            </a:pPr>
            <a:r>
              <a:rPr sz="3900" spc="-20" dirty="0"/>
              <a:t>Postural</a:t>
            </a:r>
            <a:r>
              <a:rPr sz="3900" spc="20" dirty="0"/>
              <a:t> </a:t>
            </a:r>
            <a:r>
              <a:rPr sz="3900" spc="-5" dirty="0"/>
              <a:t>Baroreflex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53267" y="2409014"/>
            <a:ext cx="7587615" cy="3357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reflex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increas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sympathetic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outflow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increases peripheral </a:t>
            </a:r>
            <a:r>
              <a:rPr sz="3200" b="1" spc="-25" dirty="0">
                <a:latin typeface="Arial"/>
                <a:cs typeface="Arial"/>
              </a:rPr>
              <a:t>vascular</a:t>
            </a:r>
            <a:r>
              <a:rPr sz="3200" b="1" spc="-20" dirty="0">
                <a:latin typeface="Arial"/>
                <a:cs typeface="Arial"/>
              </a:rPr>
              <a:t> resistance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(constriction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arterioles</a:t>
            </a:r>
            <a:r>
              <a:rPr sz="3200" b="1" spc="-15" dirty="0">
                <a:latin typeface="Arial"/>
                <a:cs typeface="Arial"/>
              </a:rPr>
              <a:t>)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output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(direc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stimulation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 the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heart</a:t>
            </a:r>
            <a:r>
              <a:rPr sz="3200" b="1" spc="-15" dirty="0">
                <a:latin typeface="Arial"/>
                <a:cs typeface="Arial"/>
              </a:rPr>
              <a:t>)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nd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constriction 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capacitanc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vessels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whic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increases venou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return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hear</a:t>
            </a:r>
            <a:r>
              <a:rPr sz="3200" b="1" spc="-2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thereby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56529" y="5822753"/>
            <a:ext cx="640778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restoring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normal blood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pressure.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١٧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1283970">
              <a:lnSpc>
                <a:spcPct val="100000"/>
              </a:lnSpc>
            </a:pPr>
            <a:r>
              <a:rPr sz="3900" spc="-20" dirty="0"/>
              <a:t>Postural</a:t>
            </a:r>
            <a:r>
              <a:rPr sz="3900" spc="20" dirty="0"/>
              <a:t> </a:t>
            </a:r>
            <a:r>
              <a:rPr sz="3900" spc="-5" dirty="0"/>
              <a:t>Baroreflex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584440" cy="3357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sam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barorefle</a:t>
            </a:r>
            <a:r>
              <a:rPr sz="3200" b="1" spc="-20" dirty="0">
                <a:latin typeface="Arial"/>
                <a:cs typeface="Arial"/>
              </a:rPr>
              <a:t>x </a:t>
            </a:r>
            <a:r>
              <a:rPr sz="3200" b="1" spc="-25" dirty="0">
                <a:latin typeface="Arial"/>
                <a:cs typeface="Arial"/>
              </a:rPr>
              <a:t>act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response</a:t>
            </a:r>
            <a:r>
              <a:rPr sz="3200" b="1" spc="-15" dirty="0">
                <a:latin typeface="Arial"/>
                <a:cs typeface="Arial"/>
              </a:rPr>
              <a:t> t</a:t>
            </a:r>
            <a:r>
              <a:rPr sz="3200" b="1" spc="-20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even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tha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5" dirty="0">
                <a:latin typeface="Arial"/>
                <a:cs typeface="Arial"/>
              </a:rPr>
              <a:t>lower</a:t>
            </a:r>
            <a:r>
              <a:rPr sz="3200" b="1" spc="-20" dirty="0">
                <a:latin typeface="Arial"/>
                <a:cs typeface="Arial"/>
              </a:rPr>
              <a:t>s arterial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ressur</a:t>
            </a:r>
            <a:r>
              <a:rPr sz="3200" b="1" spc="-15" dirty="0">
                <a:latin typeface="Arial"/>
                <a:cs typeface="Arial"/>
              </a:rPr>
              <a:t>e,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includi</a:t>
            </a:r>
            <a:r>
              <a:rPr sz="3200" b="1" spc="-25" dirty="0">
                <a:latin typeface="Arial"/>
                <a:cs typeface="Arial"/>
              </a:rPr>
              <a:t>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rimar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reductio</a:t>
            </a:r>
            <a:r>
              <a:rPr sz="3200" b="1" spc="-20" dirty="0">
                <a:latin typeface="Arial"/>
                <a:cs typeface="Arial"/>
              </a:rPr>
              <a:t>n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peripheral </a:t>
            </a:r>
            <a:r>
              <a:rPr sz="3200" b="1" spc="-25" dirty="0">
                <a:latin typeface="Arial"/>
                <a:cs typeface="Arial"/>
              </a:rPr>
              <a:t>vascular</a:t>
            </a:r>
            <a:r>
              <a:rPr sz="3200" b="1" spc="-20" dirty="0">
                <a:latin typeface="Arial"/>
                <a:cs typeface="Arial"/>
              </a:rPr>
              <a:t> resistance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(vasodilating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agent</a:t>
            </a:r>
            <a:r>
              <a:rPr sz="3200" b="1" spc="-15" dirty="0">
                <a:latin typeface="Arial"/>
                <a:cs typeface="Arial"/>
              </a:rPr>
              <a:t>)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reductio</a:t>
            </a:r>
            <a:r>
              <a:rPr sz="3200" b="1" spc="-20" dirty="0">
                <a:latin typeface="Arial"/>
                <a:cs typeface="Arial"/>
              </a:rPr>
              <a:t>n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intravascular</a:t>
            </a:r>
            <a:r>
              <a:rPr sz="3200" b="1" spc="-25" dirty="0">
                <a:latin typeface="Arial"/>
                <a:cs typeface="Arial"/>
              </a:rPr>
              <a:t> volume</a:t>
            </a:r>
            <a:r>
              <a:rPr sz="3200" b="1" spc="-20" dirty="0">
                <a:latin typeface="Arial"/>
                <a:cs typeface="Arial"/>
              </a:rPr>
              <a:t> (due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hemorrhage or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oss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salt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32039" y="6025289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56545" y="5822753"/>
            <a:ext cx="496252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 water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via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kidney).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١٨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4433" y="1187195"/>
            <a:ext cx="7934705" cy="4876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56033" y="5987795"/>
            <a:ext cx="4457699" cy="2385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١٩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6065" rIns="0" bIns="0" rtlCol="0">
            <a:spAutoFit/>
          </a:bodyPr>
          <a:lstStyle/>
          <a:p>
            <a:pPr marL="2528570">
              <a:lnSpc>
                <a:spcPct val="100000"/>
              </a:lnSpc>
            </a:pPr>
            <a:r>
              <a:rPr sz="3900" dirty="0">
                <a:latin typeface="Calibri"/>
                <a:cs typeface="Calibri"/>
              </a:rPr>
              <a:t>Reference</a:t>
            </a:r>
            <a:endParaRPr sz="39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11585" y="2408745"/>
            <a:ext cx="5095875" cy="191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sz="2800" b="1" dirty="0">
                <a:latin typeface="Calibri"/>
                <a:cs typeface="Calibri"/>
              </a:rPr>
              <a:t>Basic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&amp; Clinical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Pharmacology BG Katzung,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SB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Masters</a:t>
            </a:r>
            <a:r>
              <a:rPr sz="2800" b="1" dirty="0">
                <a:latin typeface="Calibri"/>
                <a:cs typeface="Calibri"/>
              </a:rPr>
              <a:t>,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AJ</a:t>
            </a:r>
            <a:r>
              <a:rPr sz="2800" b="1" spc="-5" dirty="0">
                <a:latin typeface="Calibri"/>
                <a:cs typeface="Calibri"/>
              </a:rPr>
              <a:t> Trevor </a:t>
            </a:r>
            <a:r>
              <a:rPr sz="2800" b="1" dirty="0">
                <a:latin typeface="Calibri"/>
                <a:cs typeface="Calibri"/>
              </a:rPr>
              <a:t>McGraw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Hill </a:t>
            </a:r>
            <a:r>
              <a:rPr sz="2800" b="1" dirty="0">
                <a:latin typeface="Calibri"/>
                <a:cs typeface="Calibri"/>
              </a:rPr>
              <a:t>LANGE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b="1" dirty="0">
                <a:latin typeface="Calibri"/>
                <a:cs typeface="Calibri"/>
              </a:rPr>
              <a:t>13</a:t>
            </a:r>
            <a:r>
              <a:rPr sz="2775" b="1" baseline="25525" dirty="0">
                <a:latin typeface="Calibri"/>
                <a:cs typeface="Calibri"/>
              </a:rPr>
              <a:t>th </a:t>
            </a:r>
            <a:r>
              <a:rPr sz="2775" b="1" spc="-307" baseline="255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edition,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Chapters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11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&amp;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12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1337" y="6084775"/>
            <a:ext cx="11048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7360" marR="5080" indent="-1725295">
              <a:lnSpc>
                <a:spcPct val="100000"/>
              </a:lnSpc>
            </a:pPr>
            <a:r>
              <a:rPr sz="3900" spc="-5" dirty="0"/>
              <a:t>Rena</a:t>
            </a:r>
            <a:r>
              <a:rPr sz="3900" dirty="0"/>
              <a:t>l</a:t>
            </a:r>
            <a:r>
              <a:rPr sz="3900" spc="25" dirty="0"/>
              <a:t> </a:t>
            </a:r>
            <a:r>
              <a:rPr sz="3900" spc="-5" dirty="0"/>
              <a:t>Respons</a:t>
            </a:r>
            <a:r>
              <a:rPr sz="3900" dirty="0"/>
              <a:t>e</a:t>
            </a:r>
            <a:r>
              <a:rPr sz="3900" spc="25" dirty="0"/>
              <a:t> </a:t>
            </a:r>
            <a:r>
              <a:rPr sz="3900" spc="-20" dirty="0"/>
              <a:t>to</a:t>
            </a:r>
            <a:r>
              <a:rPr sz="3900" spc="20" dirty="0"/>
              <a:t> </a:t>
            </a:r>
            <a:r>
              <a:rPr sz="3900" spc="-5" dirty="0"/>
              <a:t>Decreased </a:t>
            </a:r>
            <a:r>
              <a:rPr sz="3900" spc="-30" dirty="0"/>
              <a:t>Bloo</a:t>
            </a:r>
            <a:r>
              <a:rPr sz="3900" spc="-25" dirty="0"/>
              <a:t>d</a:t>
            </a:r>
            <a:r>
              <a:rPr sz="3900" spc="15" dirty="0"/>
              <a:t> </a:t>
            </a:r>
            <a:r>
              <a:rPr sz="3900" spc="-5" dirty="0"/>
              <a:t>Pressure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9467" y="2421714"/>
            <a:ext cx="6955790" cy="3442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2413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30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controlling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25" dirty="0">
                <a:latin typeface="Arial"/>
                <a:cs typeface="Arial"/>
              </a:rPr>
              <a:t> volume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kidne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primarily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responsibl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for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longter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ressur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control.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rena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0" dirty="0">
                <a:latin typeface="Arial"/>
                <a:cs typeface="Arial"/>
              </a:rPr>
              <a:t>perfusion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pressur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cause</a:t>
            </a:r>
            <a:r>
              <a:rPr sz="3200" b="1" spc="-20" dirty="0">
                <a:latin typeface="Arial"/>
                <a:cs typeface="Arial"/>
              </a:rPr>
              <a:t>s intrarenal redistribution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flow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and increase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reabsorptio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sal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and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2733" y="5920289"/>
            <a:ext cx="119888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water.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٢٠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7360" marR="5080" indent="-1725295">
              <a:lnSpc>
                <a:spcPct val="100000"/>
              </a:lnSpc>
            </a:pPr>
            <a:r>
              <a:rPr sz="3900" spc="-5" dirty="0"/>
              <a:t>Rena</a:t>
            </a:r>
            <a:r>
              <a:rPr sz="3900" dirty="0"/>
              <a:t>l</a:t>
            </a:r>
            <a:r>
              <a:rPr sz="3900" spc="25" dirty="0"/>
              <a:t> </a:t>
            </a:r>
            <a:r>
              <a:rPr sz="3900" spc="-5" dirty="0"/>
              <a:t>Respons</a:t>
            </a:r>
            <a:r>
              <a:rPr sz="3900" dirty="0"/>
              <a:t>e</a:t>
            </a:r>
            <a:r>
              <a:rPr sz="3900" spc="25" dirty="0"/>
              <a:t> </a:t>
            </a:r>
            <a:r>
              <a:rPr sz="3900" spc="-20" dirty="0"/>
              <a:t>to</a:t>
            </a:r>
            <a:r>
              <a:rPr sz="3900" spc="20" dirty="0"/>
              <a:t> </a:t>
            </a:r>
            <a:r>
              <a:rPr sz="3900" spc="-5" dirty="0"/>
              <a:t>Decreased </a:t>
            </a:r>
            <a:r>
              <a:rPr sz="3900" spc="-30" dirty="0"/>
              <a:t>Bloo</a:t>
            </a:r>
            <a:r>
              <a:rPr sz="3900" spc="-25" dirty="0"/>
              <a:t>d</a:t>
            </a:r>
            <a:r>
              <a:rPr sz="3900" spc="15" dirty="0"/>
              <a:t> </a:t>
            </a:r>
            <a:r>
              <a:rPr sz="3900" spc="-5" dirty="0"/>
              <a:t>Pressure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pc="-15" dirty="0">
                <a:solidFill>
                  <a:srgbClr val="000000"/>
                </a:solidFill>
              </a:rPr>
              <a:t>I</a:t>
            </a:r>
            <a:r>
              <a:rPr spc="-20" dirty="0">
                <a:solidFill>
                  <a:srgbClr val="000000"/>
                </a:solidFill>
              </a:rPr>
              <a:t>n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addition</a:t>
            </a:r>
            <a:r>
              <a:rPr spc="-10" dirty="0">
                <a:solidFill>
                  <a:srgbClr val="000000"/>
                </a:solidFill>
              </a:rPr>
              <a:t>,</a:t>
            </a:r>
            <a:r>
              <a:rPr spc="-25" dirty="0">
                <a:solidFill>
                  <a:srgbClr val="000000"/>
                </a:solidFill>
              </a:rPr>
              <a:t> decrease</a:t>
            </a:r>
            <a:r>
              <a:rPr spc="-20" dirty="0">
                <a:solidFill>
                  <a:srgbClr val="000000"/>
                </a:solidFill>
              </a:rPr>
              <a:t>d </a:t>
            </a:r>
            <a:r>
              <a:rPr spc="-25" dirty="0">
                <a:solidFill>
                  <a:srgbClr val="000000"/>
                </a:solidFill>
              </a:rPr>
              <a:t>pressur</a:t>
            </a:r>
            <a:r>
              <a:rPr spc="-20" dirty="0">
                <a:solidFill>
                  <a:srgbClr val="000000"/>
                </a:solidFill>
              </a:rPr>
              <a:t>e in</a:t>
            </a:r>
            <a:r>
              <a:rPr spc="-25" dirty="0">
                <a:solidFill>
                  <a:srgbClr val="000000"/>
                </a:solidFill>
              </a:rPr>
              <a:t> rena</a:t>
            </a:r>
            <a:r>
              <a:rPr spc="-10" dirty="0">
                <a:solidFill>
                  <a:srgbClr val="000000"/>
                </a:solidFill>
              </a:rPr>
              <a:t>l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arterioles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a</a:t>
            </a:r>
            <a:r>
              <a:rPr spc="-20" dirty="0">
                <a:solidFill>
                  <a:srgbClr val="000000"/>
                </a:solidFill>
              </a:rPr>
              <a:t>s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wel</a:t>
            </a:r>
            <a:r>
              <a:rPr spc="-10" dirty="0">
                <a:solidFill>
                  <a:srgbClr val="000000"/>
                </a:solidFill>
              </a:rPr>
              <a:t>l </a:t>
            </a:r>
            <a:r>
              <a:rPr spc="-25" dirty="0">
                <a:solidFill>
                  <a:srgbClr val="000000"/>
                </a:solidFill>
              </a:rPr>
              <a:t>as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symp</a:t>
            </a:r>
            <a:r>
              <a:rPr spc="-20" dirty="0">
                <a:solidFill>
                  <a:srgbClr val="000000"/>
                </a:solidFill>
              </a:rPr>
              <a:t>athetic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neura</a:t>
            </a:r>
            <a:r>
              <a:rPr spc="-10" dirty="0">
                <a:solidFill>
                  <a:srgbClr val="000000"/>
                </a:solidFill>
              </a:rPr>
              <a:t>l</a:t>
            </a:r>
            <a:r>
              <a:rPr spc="-20" dirty="0">
                <a:solidFill>
                  <a:srgbClr val="000000"/>
                </a:solidFill>
              </a:rPr>
              <a:t> activi</a:t>
            </a:r>
            <a:r>
              <a:rPr spc="-15" dirty="0">
                <a:solidFill>
                  <a:srgbClr val="000000"/>
                </a:solidFill>
              </a:rPr>
              <a:t>ty </a:t>
            </a:r>
            <a:r>
              <a:rPr spc="-20" dirty="0">
                <a:solidFill>
                  <a:srgbClr val="000000"/>
                </a:solidFill>
              </a:rPr>
              <a:t>(via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  <a:latin typeface="Arial"/>
                <a:cs typeface="Arial"/>
              </a:rPr>
              <a:t>β</a:t>
            </a:r>
            <a:r>
              <a:rPr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pc="-25" dirty="0">
                <a:solidFill>
                  <a:srgbClr val="000000"/>
                </a:solidFill>
              </a:rPr>
              <a:t>adrenoceptors</a:t>
            </a:r>
            <a:r>
              <a:rPr spc="-15" dirty="0">
                <a:solidFill>
                  <a:srgbClr val="000000"/>
                </a:solidFill>
              </a:rPr>
              <a:t>)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stimulate</a:t>
            </a:r>
            <a:r>
              <a:rPr spc="-20" dirty="0">
                <a:solidFill>
                  <a:srgbClr val="000000"/>
                </a:solidFill>
              </a:rPr>
              <a:t>s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production</a:t>
            </a:r>
            <a:r>
              <a:rPr spc="-15" dirty="0">
                <a:solidFill>
                  <a:srgbClr val="000000"/>
                </a:solidFill>
              </a:rPr>
              <a:t> of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renin</a:t>
            </a:r>
            <a:r>
              <a:rPr spc="-10" dirty="0">
                <a:solidFill>
                  <a:srgbClr val="000000"/>
                </a:solidFill>
              </a:rPr>
              <a:t>,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which increases production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o</a:t>
            </a:r>
            <a:r>
              <a:rPr spc="-15" dirty="0">
                <a:solidFill>
                  <a:srgbClr val="000000"/>
                </a:solidFill>
              </a:rPr>
              <a:t>f</a:t>
            </a:r>
            <a:r>
              <a:rPr spc="-25" dirty="0">
                <a:solidFill>
                  <a:srgbClr val="000000"/>
                </a:solidFill>
              </a:rPr>
              <a:t> angiotensi</a:t>
            </a:r>
            <a:r>
              <a:rPr spc="-20" dirty="0">
                <a:solidFill>
                  <a:srgbClr val="000000"/>
                </a:solidFill>
              </a:rPr>
              <a:t>n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II.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٢١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7360" marR="5080" indent="-1725295">
              <a:lnSpc>
                <a:spcPct val="100000"/>
              </a:lnSpc>
            </a:pPr>
            <a:r>
              <a:rPr sz="3900" spc="-5" dirty="0"/>
              <a:t>Rena</a:t>
            </a:r>
            <a:r>
              <a:rPr sz="3900" dirty="0"/>
              <a:t>l</a:t>
            </a:r>
            <a:r>
              <a:rPr sz="3900" spc="25" dirty="0"/>
              <a:t> </a:t>
            </a:r>
            <a:r>
              <a:rPr sz="3900" spc="-5" dirty="0"/>
              <a:t>Respons</a:t>
            </a:r>
            <a:r>
              <a:rPr sz="3900" dirty="0"/>
              <a:t>e</a:t>
            </a:r>
            <a:r>
              <a:rPr sz="3900" spc="25" dirty="0"/>
              <a:t> </a:t>
            </a:r>
            <a:r>
              <a:rPr sz="3900" spc="-20" dirty="0"/>
              <a:t>to</a:t>
            </a:r>
            <a:r>
              <a:rPr sz="3900" spc="20" dirty="0"/>
              <a:t> </a:t>
            </a:r>
            <a:r>
              <a:rPr sz="3900" spc="-5" dirty="0"/>
              <a:t>Decreased </a:t>
            </a:r>
            <a:r>
              <a:rPr sz="3900" spc="-30" dirty="0"/>
              <a:t>Bloo</a:t>
            </a:r>
            <a:r>
              <a:rPr sz="3900" spc="-25" dirty="0"/>
              <a:t>d</a:t>
            </a:r>
            <a:r>
              <a:rPr sz="3900" spc="15" dirty="0"/>
              <a:t> </a:t>
            </a:r>
            <a:r>
              <a:rPr sz="3900" spc="-5" dirty="0"/>
              <a:t>Pressure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9467" y="2421714"/>
            <a:ext cx="7325359" cy="3540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Angiotensi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II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causes:</a:t>
            </a:r>
            <a:endParaRPr sz="3200">
              <a:latin typeface="Arial"/>
              <a:cs typeface="Arial"/>
            </a:endParaRPr>
          </a:p>
          <a:p>
            <a:pPr marL="527050" marR="591185" indent="-514350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27685" algn="l"/>
              </a:tabLst>
            </a:pPr>
            <a:r>
              <a:rPr sz="3200" b="1" spc="-25" dirty="0">
                <a:latin typeface="Arial"/>
                <a:cs typeface="Arial"/>
              </a:rPr>
              <a:t>Direc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constriction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resistance</a:t>
            </a:r>
            <a:r>
              <a:rPr sz="3200" b="1" spc="-20" dirty="0">
                <a:latin typeface="Arial"/>
                <a:cs typeface="Arial"/>
              </a:rPr>
              <a:t> vessels.</a:t>
            </a:r>
            <a:endParaRPr sz="3200">
              <a:latin typeface="Arial"/>
              <a:cs typeface="Arial"/>
            </a:endParaRPr>
          </a:p>
          <a:p>
            <a:pPr marL="527050" marR="5080" indent="-514350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27685" algn="l"/>
              </a:tabLst>
            </a:pPr>
            <a:r>
              <a:rPr sz="3200" b="1" spc="-25" dirty="0">
                <a:latin typeface="Arial"/>
                <a:cs typeface="Arial"/>
              </a:rPr>
              <a:t>Stimulatio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aldosterone synthesi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adrena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corte</a:t>
            </a:r>
            <a:r>
              <a:rPr sz="3200" b="1" spc="-15" dirty="0">
                <a:latin typeface="Arial"/>
                <a:cs typeface="Arial"/>
              </a:rPr>
              <a:t>x,</a:t>
            </a:r>
            <a:r>
              <a:rPr sz="3200" b="1" spc="-20" dirty="0">
                <a:latin typeface="Arial"/>
                <a:cs typeface="Arial"/>
              </a:rPr>
              <a:t> which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increases </a:t>
            </a:r>
            <a:r>
              <a:rPr sz="3200" b="1" spc="-25" dirty="0">
                <a:latin typeface="Arial"/>
                <a:cs typeface="Arial"/>
              </a:rPr>
              <a:t>rena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sodium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b</a:t>
            </a:r>
            <a:r>
              <a:rPr sz="3200" b="1" spc="-25" dirty="0">
                <a:latin typeface="Arial"/>
                <a:cs typeface="Arial"/>
              </a:rPr>
              <a:t>sor</a:t>
            </a:r>
            <a:r>
              <a:rPr sz="3200" b="1" spc="-15" dirty="0">
                <a:latin typeface="Arial"/>
                <a:cs typeface="Arial"/>
              </a:rPr>
              <a:t>p</a:t>
            </a:r>
            <a:r>
              <a:rPr sz="3200" b="1" spc="-20" dirty="0">
                <a:latin typeface="Arial"/>
                <a:cs typeface="Arial"/>
              </a:rPr>
              <a:t>tion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nd</a:t>
            </a:r>
            <a:r>
              <a:rPr sz="3200" b="1" spc="-15" dirty="0">
                <a:latin typeface="Arial"/>
                <a:cs typeface="Arial"/>
              </a:rPr>
              <a:t> 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travasc</a:t>
            </a:r>
            <a:r>
              <a:rPr sz="3200" b="1" spc="-15" dirty="0">
                <a:latin typeface="Arial"/>
                <a:cs typeface="Arial"/>
              </a:rPr>
              <a:t>u</a:t>
            </a:r>
            <a:r>
              <a:rPr sz="3200" b="1" spc="-20" dirty="0">
                <a:latin typeface="Arial"/>
                <a:cs typeface="Arial"/>
              </a:rPr>
              <a:t>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</a:t>
            </a:r>
            <a:r>
              <a:rPr sz="3200" b="1" spc="-15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ood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3824" y="6017825"/>
            <a:ext cx="155956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volume.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٢٢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7360" marR="5080" indent="-1725295">
              <a:lnSpc>
                <a:spcPct val="100000"/>
              </a:lnSpc>
            </a:pPr>
            <a:r>
              <a:rPr sz="3900" spc="-5" dirty="0"/>
              <a:t>Rena</a:t>
            </a:r>
            <a:r>
              <a:rPr sz="3900" dirty="0"/>
              <a:t>l</a:t>
            </a:r>
            <a:r>
              <a:rPr sz="3900" spc="25" dirty="0"/>
              <a:t> </a:t>
            </a:r>
            <a:r>
              <a:rPr sz="3900" spc="-5" dirty="0"/>
              <a:t>Respons</a:t>
            </a:r>
            <a:r>
              <a:rPr sz="3900" dirty="0"/>
              <a:t>e</a:t>
            </a:r>
            <a:r>
              <a:rPr sz="3900" spc="25" dirty="0"/>
              <a:t> </a:t>
            </a:r>
            <a:r>
              <a:rPr sz="3900" spc="-20" dirty="0"/>
              <a:t>to</a:t>
            </a:r>
            <a:r>
              <a:rPr sz="3900" spc="20" dirty="0"/>
              <a:t> </a:t>
            </a:r>
            <a:r>
              <a:rPr sz="3900" spc="-5" dirty="0"/>
              <a:t>Decreased </a:t>
            </a:r>
            <a:r>
              <a:rPr sz="3900" spc="-30" dirty="0"/>
              <a:t>Bloo</a:t>
            </a:r>
            <a:r>
              <a:rPr sz="3900" spc="-25" dirty="0"/>
              <a:t>d</a:t>
            </a:r>
            <a:r>
              <a:rPr sz="3900" spc="15" dirty="0"/>
              <a:t> </a:t>
            </a:r>
            <a:r>
              <a:rPr sz="3900" spc="-5" dirty="0"/>
              <a:t>Pressure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9467" y="2421714"/>
            <a:ext cx="7405370" cy="285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Vasopressi</a:t>
            </a:r>
            <a:r>
              <a:rPr sz="3200" b="1" spc="-20" dirty="0">
                <a:latin typeface="Arial"/>
                <a:cs typeface="Arial"/>
              </a:rPr>
              <a:t>n </a:t>
            </a:r>
            <a:r>
              <a:rPr sz="3200" b="1" spc="-25" dirty="0">
                <a:latin typeface="Arial"/>
                <a:cs typeface="Arial"/>
              </a:rPr>
              <a:t>release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fro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posterior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pituitary</a:t>
            </a:r>
            <a:r>
              <a:rPr sz="3200" b="1" spc="-20" dirty="0">
                <a:latin typeface="Arial"/>
                <a:cs typeface="Arial"/>
              </a:rPr>
              <a:t> gland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also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plays 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role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 </a:t>
            </a:r>
            <a:r>
              <a:rPr sz="3200" b="1" spc="-25" dirty="0">
                <a:latin typeface="Arial"/>
                <a:cs typeface="Arial"/>
              </a:rPr>
              <a:t>maintenanc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 pressure </a:t>
            </a:r>
            <a:r>
              <a:rPr sz="3200" b="1" spc="-25" dirty="0">
                <a:latin typeface="Arial"/>
                <a:cs typeface="Arial"/>
              </a:rPr>
              <a:t>throug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its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ability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to</a:t>
            </a:r>
            <a:r>
              <a:rPr sz="3200" b="1" spc="-20" dirty="0">
                <a:latin typeface="Arial"/>
                <a:cs typeface="Arial"/>
              </a:rPr>
              <a:t> regulate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wate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reabsorptio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 kidney.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٢٣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876935">
              <a:lnSpc>
                <a:spcPct val="100000"/>
              </a:lnSpc>
            </a:pPr>
            <a:r>
              <a:rPr sz="3600" spc="-20" dirty="0"/>
              <a:t>Antih</a:t>
            </a:r>
            <a:r>
              <a:rPr sz="3600" spc="-25" dirty="0"/>
              <a:t>yp</a:t>
            </a:r>
            <a:r>
              <a:rPr sz="3600" spc="-5" dirty="0"/>
              <a:t>ertensiv</a:t>
            </a:r>
            <a:r>
              <a:rPr sz="3600" dirty="0"/>
              <a:t>e</a:t>
            </a:r>
            <a:r>
              <a:rPr sz="3600" spc="-25" dirty="0"/>
              <a:t> </a:t>
            </a:r>
            <a:r>
              <a:rPr sz="3600" spc="-5" dirty="0"/>
              <a:t>A</a:t>
            </a:r>
            <a:r>
              <a:rPr sz="3600" spc="-25" dirty="0"/>
              <a:t>g</a:t>
            </a:r>
            <a:r>
              <a:rPr sz="3600" dirty="0"/>
              <a:t>ents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393305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Include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following:</a:t>
            </a:r>
            <a:endParaRPr sz="3200">
              <a:latin typeface="Arial"/>
              <a:cs typeface="Arial"/>
            </a:endParaRPr>
          </a:p>
          <a:p>
            <a:pPr marL="526415" marR="5080" indent="-514350">
              <a:lnSpc>
                <a:spcPct val="100000"/>
              </a:lnSpc>
              <a:spcBef>
                <a:spcPts val="765"/>
              </a:spcBef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1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	</a:t>
            </a:r>
            <a:r>
              <a:rPr sz="3200" b="1" spc="-25" dirty="0">
                <a:latin typeface="Arial"/>
                <a:cs typeface="Arial"/>
              </a:rPr>
              <a:t>Diuretics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which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lower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pressur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depleting</a:t>
            </a:r>
            <a:r>
              <a:rPr sz="3200" b="1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the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body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of sodium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and reducing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blood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volume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u="heavy" spc="-25" dirty="0">
                <a:latin typeface="Arial"/>
                <a:cs typeface="Arial"/>
              </a:rPr>
              <a:t>an</a:t>
            </a:r>
            <a:r>
              <a:rPr sz="3200" b="1" u="heavy" spc="-20" dirty="0">
                <a:latin typeface="Arial"/>
                <a:cs typeface="Arial"/>
              </a:rPr>
              <a:t>d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B0F0"/>
                </a:solidFill>
                <a:latin typeface="Arial"/>
                <a:cs typeface="Arial"/>
              </a:rPr>
              <a:t>perhaps by </a:t>
            </a:r>
            <a:r>
              <a:rPr sz="3200" b="1" spc="-25" dirty="0">
                <a:solidFill>
                  <a:srgbClr val="00B0F0"/>
                </a:solidFill>
                <a:latin typeface="Arial"/>
                <a:cs typeface="Arial"/>
              </a:rPr>
              <a:t>reducin</a:t>
            </a:r>
            <a:r>
              <a:rPr sz="3200" b="1" spc="-20" dirty="0">
                <a:solidFill>
                  <a:srgbClr val="00B0F0"/>
                </a:solidFill>
                <a:latin typeface="Arial"/>
                <a:cs typeface="Arial"/>
              </a:rPr>
              <a:t>g</a:t>
            </a:r>
            <a:r>
              <a:rPr sz="3200" b="1" spc="-15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B0F0"/>
                </a:solidFill>
                <a:latin typeface="Arial"/>
                <a:cs typeface="Arial"/>
              </a:rPr>
              <a:t>blood</a:t>
            </a:r>
            <a:r>
              <a:rPr sz="3200" b="1" spc="-10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B0F0"/>
                </a:solidFill>
                <a:latin typeface="Arial"/>
                <a:cs typeface="Arial"/>
              </a:rPr>
              <a:t>vessel</a:t>
            </a:r>
            <a:r>
              <a:rPr sz="3200" b="1" spc="-20" dirty="0">
                <a:solidFill>
                  <a:srgbClr val="00B0F0"/>
                </a:solidFill>
                <a:latin typeface="Arial"/>
                <a:cs typeface="Arial"/>
              </a:rPr>
              <a:t>s </a:t>
            </a:r>
            <a:r>
              <a:rPr sz="3200" b="1" spc="-25" dirty="0">
                <a:solidFill>
                  <a:srgbClr val="00B0F0"/>
                </a:solidFill>
                <a:latin typeface="Arial"/>
                <a:cs typeface="Arial"/>
              </a:rPr>
              <a:t>responsivenes</a:t>
            </a:r>
            <a:r>
              <a:rPr sz="3200" b="1" spc="-20" dirty="0">
                <a:solidFill>
                  <a:srgbClr val="00B0F0"/>
                </a:solidFill>
                <a:latin typeface="Arial"/>
                <a:cs typeface="Arial"/>
              </a:rPr>
              <a:t>s</a:t>
            </a:r>
            <a:r>
              <a:rPr sz="3200" b="1" spc="-10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B0F0"/>
                </a:solidFill>
                <a:latin typeface="Arial"/>
                <a:cs typeface="Arial"/>
              </a:rPr>
              <a:t>to vasoconstrictor</a:t>
            </a:r>
            <a:r>
              <a:rPr sz="3200" b="1" spc="-15" dirty="0">
                <a:solidFill>
                  <a:srgbClr val="00B0F0"/>
                </a:solidFill>
                <a:latin typeface="Arial"/>
                <a:cs typeface="Arial"/>
              </a:rPr>
              <a:t>s</a:t>
            </a:r>
            <a:r>
              <a:rPr sz="3200" b="1" spc="-10" dirty="0">
                <a:solidFill>
                  <a:srgbClr val="00B0F0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٢٤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876935">
              <a:lnSpc>
                <a:spcPct val="100000"/>
              </a:lnSpc>
            </a:pPr>
            <a:r>
              <a:rPr sz="3600" spc="-20" dirty="0"/>
              <a:t>Antih</a:t>
            </a:r>
            <a:r>
              <a:rPr sz="3600" spc="-25" dirty="0"/>
              <a:t>yp</a:t>
            </a:r>
            <a:r>
              <a:rPr sz="3600" spc="-5" dirty="0"/>
              <a:t>ertensiv</a:t>
            </a:r>
            <a:r>
              <a:rPr sz="3600" dirty="0"/>
              <a:t>e</a:t>
            </a:r>
            <a:r>
              <a:rPr sz="3600" spc="-25" dirty="0"/>
              <a:t> </a:t>
            </a:r>
            <a:r>
              <a:rPr sz="3600" spc="-5" dirty="0"/>
              <a:t>A</a:t>
            </a:r>
            <a:r>
              <a:rPr sz="3600" spc="-25" dirty="0"/>
              <a:t>g</a:t>
            </a:r>
            <a:r>
              <a:rPr sz="3600" dirty="0"/>
              <a:t>ents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640955" cy="287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6415" marR="5080" indent="-514350">
              <a:lnSpc>
                <a:spcPct val="100000"/>
              </a:lnSpc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2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	</a:t>
            </a:r>
            <a:r>
              <a:rPr sz="3200" b="1" spc="-25" dirty="0">
                <a:latin typeface="Arial"/>
                <a:cs typeface="Arial"/>
              </a:rPr>
              <a:t>Sympathoplegi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agents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which lower blood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pressure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reducing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er</a:t>
            </a:r>
            <a:r>
              <a:rPr sz="3200" b="1" spc="-15" dirty="0">
                <a:latin typeface="Arial"/>
                <a:cs typeface="Arial"/>
              </a:rPr>
              <a:t>ip</a:t>
            </a:r>
            <a:r>
              <a:rPr sz="3200" b="1" spc="-25" dirty="0">
                <a:latin typeface="Arial"/>
                <a:cs typeface="Arial"/>
              </a:rPr>
              <a:t>hera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resistanc</a:t>
            </a:r>
            <a:r>
              <a:rPr sz="3200" b="1" spc="-5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inhibiting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function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5" dirty="0">
                <a:latin typeface="Arial"/>
                <a:cs typeface="Arial"/>
              </a:rPr>
              <a:t> and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increasing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venou</a:t>
            </a:r>
            <a:r>
              <a:rPr sz="3200" b="1" spc="-20" dirty="0">
                <a:latin typeface="Arial"/>
                <a:cs typeface="Arial"/>
              </a:rPr>
              <a:t>s pooling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capacitanc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vessels.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٢٥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876935">
              <a:lnSpc>
                <a:spcPct val="100000"/>
              </a:lnSpc>
            </a:pPr>
            <a:r>
              <a:rPr sz="3600" spc="-20" dirty="0"/>
              <a:t>Antih</a:t>
            </a:r>
            <a:r>
              <a:rPr sz="3600" spc="-25" dirty="0"/>
              <a:t>yp</a:t>
            </a:r>
            <a:r>
              <a:rPr sz="3600" spc="-5" dirty="0"/>
              <a:t>ertensiv</a:t>
            </a:r>
            <a:r>
              <a:rPr sz="3600" dirty="0"/>
              <a:t>e</a:t>
            </a:r>
            <a:r>
              <a:rPr sz="3600" spc="-25" dirty="0"/>
              <a:t> </a:t>
            </a:r>
            <a:r>
              <a:rPr sz="3600" spc="-5" dirty="0"/>
              <a:t>A</a:t>
            </a:r>
            <a:r>
              <a:rPr sz="3600" spc="-25" dirty="0"/>
              <a:t>g</a:t>
            </a:r>
            <a:r>
              <a:rPr sz="3600" dirty="0"/>
              <a:t>ents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346950" cy="287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6415" marR="5080" indent="-514350">
              <a:lnSpc>
                <a:spcPct val="100000"/>
              </a:lnSpc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3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	</a:t>
            </a:r>
            <a:r>
              <a:rPr sz="3200" b="1" spc="-25" dirty="0">
                <a:latin typeface="Arial"/>
                <a:cs typeface="Arial"/>
              </a:rPr>
              <a:t>Direc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vasodilators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whic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 reduce pressur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relaxing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vascular smoot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thu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dilati</a:t>
            </a:r>
            <a:r>
              <a:rPr sz="3200" b="1" spc="-10" dirty="0">
                <a:latin typeface="Arial"/>
                <a:cs typeface="Arial"/>
              </a:rPr>
              <a:t>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resistanc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vessel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and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varying degrees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increasin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25" dirty="0">
                <a:latin typeface="Arial"/>
                <a:cs typeface="Arial"/>
              </a:rPr>
              <a:t> capacitanc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well.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٢٦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876935">
              <a:lnSpc>
                <a:spcPct val="100000"/>
              </a:lnSpc>
            </a:pPr>
            <a:r>
              <a:rPr sz="3600" spc="-20" dirty="0"/>
              <a:t>Antih</a:t>
            </a:r>
            <a:r>
              <a:rPr sz="3600" spc="-25" dirty="0"/>
              <a:t>yp</a:t>
            </a:r>
            <a:r>
              <a:rPr sz="3600" spc="-5" dirty="0"/>
              <a:t>ertensiv</a:t>
            </a:r>
            <a:r>
              <a:rPr sz="3600" dirty="0"/>
              <a:t>e</a:t>
            </a:r>
            <a:r>
              <a:rPr sz="3600" spc="-25" dirty="0"/>
              <a:t> </a:t>
            </a:r>
            <a:r>
              <a:rPr sz="3600" spc="-5" dirty="0"/>
              <a:t>A</a:t>
            </a:r>
            <a:r>
              <a:rPr sz="3600" spc="-25" dirty="0"/>
              <a:t>g</a:t>
            </a:r>
            <a:r>
              <a:rPr sz="3600" dirty="0"/>
              <a:t>ents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9014"/>
            <a:ext cx="7028815" cy="2382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marR="5080" indent="-514350">
              <a:lnSpc>
                <a:spcPct val="100000"/>
              </a:lnSpc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4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Agent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block production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action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angiotensi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a</a:t>
            </a:r>
            <a:r>
              <a:rPr sz="3200" b="1" spc="-20" dirty="0">
                <a:latin typeface="Arial"/>
                <a:cs typeface="Arial"/>
              </a:rPr>
              <a:t>nd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thereby reduc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er</a:t>
            </a:r>
            <a:r>
              <a:rPr sz="3200" b="1" spc="-15" dirty="0">
                <a:latin typeface="Arial"/>
                <a:cs typeface="Arial"/>
              </a:rPr>
              <a:t>ip</a:t>
            </a:r>
            <a:r>
              <a:rPr sz="3200" b="1" spc="-25" dirty="0">
                <a:latin typeface="Arial"/>
                <a:cs typeface="Arial"/>
              </a:rPr>
              <a:t>hera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vascular</a:t>
            </a:r>
            <a:r>
              <a:rPr sz="3200" b="1" spc="-20" dirty="0">
                <a:latin typeface="Arial"/>
                <a:cs typeface="Arial"/>
              </a:rPr>
              <a:t> resistance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(potentially</a:t>
            </a:r>
            <a:r>
              <a:rPr sz="3200" b="1" spc="-15" dirty="0">
                <a:latin typeface="Arial"/>
                <a:cs typeface="Arial"/>
              </a:rPr>
              <a:t>)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volume.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٢٧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2039" y="1034796"/>
            <a:ext cx="8229600" cy="963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2680">
              <a:lnSpc>
                <a:spcPts val="4760"/>
              </a:lnSpc>
            </a:pPr>
            <a:r>
              <a:rPr sz="4000" b="1" spc="-5" dirty="0">
                <a:latin typeface="Arial"/>
                <a:cs typeface="Arial"/>
              </a:rPr>
              <a:t>Anti</a:t>
            </a:r>
            <a:r>
              <a:rPr sz="4000" b="1" dirty="0">
                <a:latin typeface="Arial"/>
                <a:cs typeface="Arial"/>
              </a:rPr>
              <a:t>h</a:t>
            </a:r>
            <a:r>
              <a:rPr sz="4000" b="1" spc="-5" dirty="0">
                <a:latin typeface="Arial"/>
                <a:cs typeface="Arial"/>
              </a:rPr>
              <a:t>ypertensiv</a:t>
            </a:r>
            <a:r>
              <a:rPr sz="4000" b="1" dirty="0">
                <a:latin typeface="Arial"/>
                <a:cs typeface="Arial"/>
              </a:rPr>
              <a:t>e</a:t>
            </a:r>
            <a:r>
              <a:rPr sz="4000" b="1" spc="-1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A</a:t>
            </a:r>
            <a:r>
              <a:rPr sz="4000" b="1" spc="-5" dirty="0">
                <a:latin typeface="Arial"/>
                <a:cs typeface="Arial"/>
              </a:rPr>
              <a:t>gents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2039" y="5606796"/>
            <a:ext cx="8229600" cy="91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85140" algn="r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٢٨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32039" y="1034796"/>
            <a:ext cx="8229593" cy="5486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1091565"/>
            <a:ext cx="7138682" cy="1089660"/>
          </a:xfrm>
          <a:prstGeom prst="rect">
            <a:avLst/>
          </a:prstGeom>
        </p:spPr>
        <p:txBody>
          <a:bodyPr vert="horz" wrap="square" lIns="0" tIns="278555" rIns="0" bIns="0" rtlCol="0">
            <a:spAutoFit/>
          </a:bodyPr>
          <a:lstStyle/>
          <a:p>
            <a:pPr marL="577850">
              <a:lnSpc>
                <a:spcPct val="100000"/>
              </a:lnSpc>
            </a:pPr>
            <a:r>
              <a:rPr spc="-5" dirty="0"/>
              <a:t>Anti</a:t>
            </a:r>
            <a:r>
              <a:rPr dirty="0"/>
              <a:t>h</a:t>
            </a:r>
            <a:r>
              <a:rPr spc="-5" dirty="0"/>
              <a:t>ypertensiv</a:t>
            </a:r>
            <a:r>
              <a:rPr dirty="0"/>
              <a:t>e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gents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9450" y="2409014"/>
            <a:ext cx="7318375" cy="3357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Defin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(yo</a:t>
            </a:r>
            <a:r>
              <a:rPr sz="3200" b="1" spc="-20" dirty="0">
                <a:latin typeface="Arial"/>
                <a:cs typeface="Arial"/>
              </a:rPr>
              <a:t>u </a:t>
            </a:r>
            <a:r>
              <a:rPr sz="3200" b="1" spc="-25" dirty="0">
                <a:latin typeface="Arial"/>
                <a:cs typeface="Arial"/>
              </a:rPr>
              <a:t>shoul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know):</a:t>
            </a:r>
            <a:endParaRPr sz="3200">
              <a:latin typeface="Arial"/>
              <a:cs typeface="Arial"/>
            </a:endParaRPr>
          </a:p>
          <a:p>
            <a:pPr marL="565150" indent="-552450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65785" algn="l"/>
              </a:tabLst>
            </a:pPr>
            <a:r>
              <a:rPr sz="3200" b="1" spc="-25" dirty="0">
                <a:latin typeface="Arial"/>
                <a:cs typeface="Arial"/>
              </a:rPr>
              <a:t>Systemi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resistance.</a:t>
            </a:r>
            <a:endParaRPr sz="3200">
              <a:latin typeface="Arial"/>
              <a:cs typeface="Arial"/>
            </a:endParaRPr>
          </a:p>
          <a:p>
            <a:pPr marL="565150" indent="-552450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65785" algn="l"/>
              </a:tabLst>
            </a:pPr>
            <a:r>
              <a:rPr sz="3200" b="1" spc="-25" dirty="0">
                <a:latin typeface="Arial"/>
                <a:cs typeface="Arial"/>
              </a:rPr>
              <a:t>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outpu</a:t>
            </a:r>
            <a:r>
              <a:rPr sz="3200" b="1" spc="-2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565150" indent="-552450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65785" algn="l"/>
              </a:tabLst>
            </a:pPr>
            <a:r>
              <a:rPr sz="3200" b="1" spc="-25" dirty="0">
                <a:latin typeface="Arial"/>
                <a:cs typeface="Arial"/>
              </a:rPr>
              <a:t>Preload.</a:t>
            </a:r>
            <a:endParaRPr sz="3200">
              <a:latin typeface="Arial"/>
              <a:cs typeface="Arial"/>
            </a:endParaRPr>
          </a:p>
          <a:p>
            <a:pPr marL="565150" indent="-552450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65785" algn="l"/>
              </a:tabLst>
            </a:pPr>
            <a:r>
              <a:rPr sz="3200" b="1" spc="-20" dirty="0">
                <a:latin typeface="Arial"/>
                <a:cs typeface="Arial"/>
              </a:rPr>
              <a:t>Afterload.</a:t>
            </a:r>
            <a:endParaRPr sz="3200">
              <a:latin typeface="Arial"/>
              <a:cs typeface="Arial"/>
            </a:endParaRPr>
          </a:p>
          <a:p>
            <a:pPr marL="565150" indent="-552450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65785" algn="l"/>
              </a:tabLst>
            </a:pPr>
            <a:r>
              <a:rPr sz="3200" b="1" spc="-25" dirty="0">
                <a:latin typeface="Arial"/>
                <a:cs typeface="Arial"/>
              </a:rPr>
              <a:t>Postura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(orthostatic</a:t>
            </a:r>
            <a:r>
              <a:rPr sz="3200" b="1" spc="-15" dirty="0">
                <a:latin typeface="Arial"/>
                <a:cs typeface="Arial"/>
              </a:rPr>
              <a:t>)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hypotension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٢٩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1986280">
              <a:lnSpc>
                <a:spcPct val="100000"/>
              </a:lnSpc>
            </a:pPr>
            <a:r>
              <a:rPr sz="3900" spc="-5" dirty="0"/>
              <a:t>H</a:t>
            </a:r>
            <a:r>
              <a:rPr sz="3900" spc="-30" dirty="0"/>
              <a:t>y</a:t>
            </a:r>
            <a:r>
              <a:rPr sz="3900" spc="-20" dirty="0"/>
              <a:t>pertension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767955" cy="287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Sustaine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arteria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hypertension damages blood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vessel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 </a:t>
            </a:r>
            <a:r>
              <a:rPr sz="3200" b="1" spc="-25" dirty="0">
                <a:latin typeface="Arial"/>
                <a:cs typeface="Arial"/>
              </a:rPr>
              <a:t>kidney,</a:t>
            </a:r>
            <a:r>
              <a:rPr sz="3200" b="1" spc="-20" dirty="0">
                <a:latin typeface="Arial"/>
                <a:cs typeface="Arial"/>
              </a:rPr>
              <a:t> heart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brain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leads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 increase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incidenc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failure,</a:t>
            </a:r>
            <a:r>
              <a:rPr sz="3200" b="1" spc="-25" dirty="0">
                <a:latin typeface="Arial"/>
                <a:cs typeface="Arial"/>
              </a:rPr>
              <a:t> coronar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disease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hear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failure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stroke,</a:t>
            </a:r>
            <a:r>
              <a:rPr sz="3200" b="1" spc="-25" dirty="0">
                <a:latin typeface="Arial"/>
                <a:cs typeface="Arial"/>
              </a:rPr>
              <a:t> an</a:t>
            </a:r>
            <a:r>
              <a:rPr sz="3200" b="1" spc="-20" dirty="0">
                <a:latin typeface="Arial"/>
                <a:cs typeface="Arial"/>
              </a:rPr>
              <a:t>d dementia.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6671" y="6084775"/>
            <a:ext cx="1054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٣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9920" marR="5080" indent="-1461135">
              <a:lnSpc>
                <a:spcPct val="100000"/>
              </a:lnSpc>
            </a:pPr>
            <a:r>
              <a:rPr sz="3900" spc="-5" dirty="0"/>
              <a:t>Drug</a:t>
            </a:r>
            <a:r>
              <a:rPr sz="3900" dirty="0"/>
              <a:t>s</a:t>
            </a:r>
            <a:r>
              <a:rPr sz="3900" spc="15" dirty="0"/>
              <a:t> </a:t>
            </a:r>
            <a:r>
              <a:rPr sz="3900" spc="-25" dirty="0"/>
              <a:t>That</a:t>
            </a:r>
            <a:r>
              <a:rPr sz="3900" spc="25" dirty="0"/>
              <a:t> </a:t>
            </a:r>
            <a:r>
              <a:rPr sz="3900" spc="-5" dirty="0"/>
              <a:t>Alte</a:t>
            </a:r>
            <a:r>
              <a:rPr sz="3900" dirty="0"/>
              <a:t>r</a:t>
            </a:r>
            <a:r>
              <a:rPr sz="3900" spc="10" dirty="0"/>
              <a:t> </a:t>
            </a:r>
            <a:r>
              <a:rPr sz="3900" spc="-25" dirty="0"/>
              <a:t>Sodium</a:t>
            </a:r>
            <a:r>
              <a:rPr sz="3900" spc="10" dirty="0"/>
              <a:t> </a:t>
            </a:r>
            <a:r>
              <a:rPr sz="3900" dirty="0"/>
              <a:t>&amp; </a:t>
            </a:r>
            <a:r>
              <a:rPr sz="3900" spc="-5" dirty="0"/>
              <a:t>Wate</a:t>
            </a:r>
            <a:r>
              <a:rPr sz="3900" dirty="0"/>
              <a:t>r</a:t>
            </a:r>
            <a:r>
              <a:rPr sz="3900" spc="5" dirty="0"/>
              <a:t> </a:t>
            </a:r>
            <a:r>
              <a:rPr sz="3900" spc="-5" dirty="0"/>
              <a:t>Balance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28635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9451" y="2589353"/>
            <a:ext cx="7455534" cy="2955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Clr>
                <a:srgbClr val="FF33CC"/>
              </a:buClr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solidFill>
                  <a:srgbClr val="FF33CC"/>
                </a:solidFill>
                <a:latin typeface="Arial"/>
                <a:cs typeface="Arial"/>
              </a:rPr>
              <a:t>Dietar</a:t>
            </a:r>
            <a:r>
              <a:rPr sz="3200" b="1" spc="-20" dirty="0">
                <a:solidFill>
                  <a:srgbClr val="FF33CC"/>
                </a:solidFill>
                <a:latin typeface="Arial"/>
                <a:cs typeface="Arial"/>
              </a:rPr>
              <a:t>y</a:t>
            </a:r>
            <a:r>
              <a:rPr sz="3200" b="1" spc="-5" dirty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FF33CC"/>
                </a:solidFill>
                <a:latin typeface="Arial"/>
                <a:cs typeface="Arial"/>
              </a:rPr>
              <a:t>sodiu</a:t>
            </a:r>
            <a:r>
              <a:rPr sz="3200" b="1" spc="-30" dirty="0">
                <a:solidFill>
                  <a:srgbClr val="FF33CC"/>
                </a:solidFill>
                <a:latin typeface="Arial"/>
                <a:cs typeface="Arial"/>
              </a:rPr>
              <a:t>m</a:t>
            </a:r>
            <a:r>
              <a:rPr sz="3200" b="1" spc="-10" dirty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33CC"/>
                </a:solidFill>
                <a:latin typeface="Arial"/>
                <a:cs typeface="Arial"/>
              </a:rPr>
              <a:t>restriction</a:t>
            </a:r>
            <a:r>
              <a:rPr sz="3200" b="1" spc="5" dirty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33CC"/>
                </a:solidFill>
                <a:latin typeface="Arial"/>
                <a:cs typeface="Arial"/>
              </a:rPr>
              <a:t>d</a:t>
            </a:r>
            <a:r>
              <a:rPr sz="3200" b="1" spc="-25" dirty="0">
                <a:solidFill>
                  <a:srgbClr val="FF33CC"/>
                </a:solidFill>
                <a:latin typeface="Arial"/>
                <a:cs typeface="Arial"/>
              </a:rPr>
              <a:t>ecreases</a:t>
            </a:r>
            <a:r>
              <a:rPr sz="3200" b="1" spc="-15" dirty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33CC"/>
                </a:solidFill>
                <a:latin typeface="Arial"/>
                <a:cs typeface="Arial"/>
              </a:rPr>
              <a:t>blood</a:t>
            </a:r>
            <a:r>
              <a:rPr sz="3200" b="1" spc="-30" dirty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33CC"/>
                </a:solidFill>
                <a:latin typeface="Arial"/>
                <a:cs typeface="Arial"/>
              </a:rPr>
              <a:t>pressure</a:t>
            </a:r>
            <a:r>
              <a:rPr sz="3200" b="1" spc="-15" dirty="0">
                <a:solidFill>
                  <a:srgbClr val="FF33CC"/>
                </a:solidFill>
                <a:latin typeface="Arial"/>
                <a:cs typeface="Arial"/>
              </a:rPr>
              <a:t> in</a:t>
            </a:r>
            <a:r>
              <a:rPr sz="3200" b="1" spc="-10" dirty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33CC"/>
                </a:solidFill>
                <a:latin typeface="Arial"/>
                <a:cs typeface="Arial"/>
              </a:rPr>
              <a:t>hypertensive</a:t>
            </a:r>
            <a:r>
              <a:rPr sz="3200" b="1" spc="-10" dirty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33CC"/>
                </a:solidFill>
                <a:latin typeface="Arial"/>
                <a:cs typeface="Arial"/>
              </a:rPr>
              <a:t>patient</a:t>
            </a:r>
            <a:r>
              <a:rPr sz="3200" b="1" spc="-30" dirty="0">
                <a:solidFill>
                  <a:srgbClr val="FF33CC"/>
                </a:solidFill>
                <a:latin typeface="Arial"/>
                <a:cs typeface="Arial"/>
              </a:rPr>
              <a:t>s</a:t>
            </a:r>
            <a:r>
              <a:rPr sz="3200" b="1" spc="-10" dirty="0">
                <a:solidFill>
                  <a:srgbClr val="FF33CC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15595" marR="548640" indent="-302895" algn="just">
              <a:lnSpc>
                <a:spcPct val="100000"/>
              </a:lnSpc>
              <a:spcBef>
                <a:spcPts val="765"/>
              </a:spcBef>
              <a:buClr>
                <a:srgbClr val="FF33CC"/>
              </a:buClr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Diuretics</a:t>
            </a:r>
            <a:r>
              <a:rPr sz="3200" b="1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lower</a:t>
            </a:r>
            <a:r>
              <a:rPr sz="3200" b="1" spc="-1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blood</a:t>
            </a:r>
            <a:r>
              <a:rPr sz="3200" b="1" spc="-3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pressure</a:t>
            </a:r>
            <a:r>
              <a:rPr sz="3200" b="1" spc="-15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by</a:t>
            </a:r>
            <a:r>
              <a:rPr sz="3200" b="1" spc="-15" dirty="0">
                <a:solidFill>
                  <a:srgbClr val="009A00"/>
                </a:solidFill>
                <a:latin typeface="Arial"/>
                <a:cs typeface="Arial"/>
              </a:rPr>
              <a:t> d</a:t>
            </a:r>
            <a:r>
              <a:rPr sz="3200" b="1" spc="-25" dirty="0">
                <a:solidFill>
                  <a:srgbClr val="009A00"/>
                </a:solidFill>
                <a:latin typeface="Arial"/>
                <a:cs typeface="Arial"/>
              </a:rPr>
              <a:t>e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p</a:t>
            </a:r>
            <a:r>
              <a:rPr sz="3200" b="1" spc="-15" dirty="0">
                <a:solidFill>
                  <a:srgbClr val="009A00"/>
                </a:solidFill>
                <a:latin typeface="Arial"/>
                <a:cs typeface="Arial"/>
              </a:rPr>
              <a:t>l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eting</a:t>
            </a:r>
            <a:r>
              <a:rPr sz="3200" b="1" spc="-3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body</a:t>
            </a:r>
            <a:r>
              <a:rPr sz="3200" b="1" spc="-3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9A00"/>
                </a:solidFill>
                <a:latin typeface="Arial"/>
                <a:cs typeface="Arial"/>
              </a:rPr>
              <a:t>Na</a:t>
            </a:r>
            <a:r>
              <a:rPr sz="3150" b="1" spc="15" baseline="25132" dirty="0">
                <a:solidFill>
                  <a:srgbClr val="009A00"/>
                </a:solidFill>
                <a:latin typeface="Arial"/>
                <a:cs typeface="Arial"/>
              </a:rPr>
              <a:t>+</a:t>
            </a:r>
            <a:r>
              <a:rPr sz="3200" b="1" spc="-10" dirty="0">
                <a:solidFill>
                  <a:srgbClr val="009A00"/>
                </a:solidFill>
                <a:latin typeface="Arial"/>
                <a:cs typeface="Arial"/>
              </a:rPr>
              <a:t>,</a:t>
            </a:r>
            <a:r>
              <a:rPr sz="3200" b="1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th</a:t>
            </a:r>
            <a:r>
              <a:rPr sz="3200" b="1" spc="-25" dirty="0">
                <a:solidFill>
                  <a:srgbClr val="009A00"/>
                </a:solidFill>
                <a:latin typeface="Arial"/>
                <a:cs typeface="Arial"/>
              </a:rPr>
              <a:t>u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s r</a:t>
            </a:r>
            <a:r>
              <a:rPr sz="3200" b="1" spc="-15" dirty="0">
                <a:solidFill>
                  <a:srgbClr val="009A00"/>
                </a:solidFill>
                <a:latin typeface="Arial"/>
                <a:cs typeface="Arial"/>
              </a:rPr>
              <a:t>e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du</a:t>
            </a:r>
            <a:r>
              <a:rPr sz="3200" b="1" spc="-25" dirty="0">
                <a:solidFill>
                  <a:srgbClr val="009A00"/>
                </a:solidFill>
                <a:latin typeface="Arial"/>
                <a:cs typeface="Arial"/>
              </a:rPr>
              <a:t>c</a:t>
            </a:r>
            <a:r>
              <a:rPr sz="3200" b="1" spc="-15" dirty="0">
                <a:solidFill>
                  <a:srgbClr val="009A00"/>
                </a:solidFill>
                <a:latin typeface="Arial"/>
                <a:cs typeface="Arial"/>
              </a:rPr>
              <a:t>i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ng blood</a:t>
            </a:r>
            <a:r>
              <a:rPr sz="3200" b="1" spc="-15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9A00"/>
                </a:solidFill>
                <a:latin typeface="Arial"/>
                <a:cs typeface="Arial"/>
              </a:rPr>
              <a:t>volum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9A00"/>
                </a:solidFill>
                <a:latin typeface="Arial"/>
                <a:cs typeface="Arial"/>
              </a:rPr>
              <a:t>an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d</a:t>
            </a:r>
            <a:r>
              <a:rPr sz="3200" b="1" spc="-15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9A00"/>
                </a:solidFill>
                <a:latin typeface="Arial"/>
                <a:cs typeface="Arial"/>
              </a:rPr>
              <a:t>cardia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c</a:t>
            </a:r>
            <a:r>
              <a:rPr sz="3200" b="1" spc="-1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9A00"/>
                </a:solidFill>
                <a:latin typeface="Arial"/>
                <a:cs typeface="Arial"/>
              </a:rPr>
              <a:t>output.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٣٠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2382" rIns="0" bIns="0" rtlCol="0">
            <a:spAutoFit/>
          </a:bodyPr>
          <a:lstStyle/>
          <a:p>
            <a:pPr marL="2419350">
              <a:lnSpc>
                <a:spcPts val="5235"/>
              </a:lnSpc>
            </a:pPr>
            <a:r>
              <a:rPr sz="4400" spc="-25" dirty="0"/>
              <a:t>Diuretics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28635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9464" y="2132153"/>
            <a:ext cx="7296784" cy="393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Afte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6-8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week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therapy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5" dirty="0">
                <a:latin typeface="Arial"/>
                <a:cs typeface="Arial"/>
              </a:rPr>
              <a:t>cardiac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output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return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normal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but the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systemi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resistanc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drops,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due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decrease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respons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to vasoconstrictor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du</a:t>
            </a:r>
            <a:r>
              <a:rPr sz="3200" b="1" spc="-20" dirty="0">
                <a:latin typeface="Arial"/>
                <a:cs typeface="Arial"/>
              </a:rPr>
              <a:t>e to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sodium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depletio</a:t>
            </a:r>
            <a:r>
              <a:rPr sz="3200" b="1" spc="-3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15595" marR="88836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Sodiu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contribute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 </a:t>
            </a:r>
            <a:r>
              <a:rPr sz="3200" b="1" spc="-25" dirty="0">
                <a:latin typeface="Arial"/>
                <a:cs typeface="Arial"/>
              </a:rPr>
              <a:t>vascular</a:t>
            </a:r>
            <a:r>
              <a:rPr sz="3200" b="1" spc="-20" dirty="0">
                <a:latin typeface="Arial"/>
                <a:cs typeface="Arial"/>
              </a:rPr>
              <a:t> resistance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y </a:t>
            </a:r>
            <a:r>
              <a:rPr sz="3200" b="1" spc="-25" dirty="0">
                <a:latin typeface="Arial"/>
                <a:cs typeface="Arial"/>
              </a:rPr>
              <a:t>increasin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25" dirty="0">
                <a:latin typeface="Arial"/>
                <a:cs typeface="Arial"/>
              </a:rPr>
              <a:t> vessel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٣١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2743" y="6118430"/>
            <a:ext cx="586168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stiffness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neura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 reactivity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0662" rIns="0" bIns="0" rtlCol="0">
            <a:spAutoFit/>
          </a:bodyPr>
          <a:lstStyle/>
          <a:p>
            <a:pPr marL="2373630">
              <a:lnSpc>
                <a:spcPct val="100000"/>
              </a:lnSpc>
            </a:pPr>
            <a:r>
              <a:rPr sz="4400" spc="-25" dirty="0"/>
              <a:t>Diuretics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24253"/>
            <a:ext cx="7245350" cy="296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ma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related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altered</a:t>
            </a:r>
            <a:r>
              <a:rPr sz="3200" b="1" spc="-25" dirty="0">
                <a:latin typeface="Arial"/>
                <a:cs typeface="Arial"/>
              </a:rPr>
              <a:t> sodium-calciu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exchang</a:t>
            </a:r>
            <a:r>
              <a:rPr sz="3200" b="1" spc="-20" dirty="0">
                <a:latin typeface="Arial"/>
                <a:cs typeface="Arial"/>
              </a:rPr>
              <a:t>e which increases </a:t>
            </a:r>
            <a:r>
              <a:rPr sz="3200" b="1" spc="-15" dirty="0">
                <a:latin typeface="Arial"/>
                <a:cs typeface="Arial"/>
              </a:rPr>
              <a:t>intracellular</a:t>
            </a:r>
            <a:r>
              <a:rPr sz="3200" b="1" spc="-25" dirty="0">
                <a:latin typeface="Arial"/>
                <a:cs typeface="Arial"/>
              </a:rPr>
              <a:t> calcium.</a:t>
            </a:r>
            <a:endParaRPr sz="3200">
              <a:latin typeface="Arial"/>
              <a:cs typeface="Arial"/>
            </a:endParaRPr>
          </a:p>
          <a:p>
            <a:pPr marL="315595" marR="121666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Thes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effects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reverse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by</a:t>
            </a:r>
            <a:r>
              <a:rPr sz="3200" b="1" spc="-20" dirty="0">
                <a:latin typeface="Arial"/>
                <a:cs typeface="Arial"/>
              </a:rPr>
              <a:t> diuretics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dietary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sodium</a:t>
            </a:r>
            <a:r>
              <a:rPr sz="3200" b="1" spc="-20" dirty="0">
                <a:latin typeface="Arial"/>
                <a:cs typeface="Arial"/>
              </a:rPr>
              <a:t> restriction.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٣٢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572" rIns="0" bIns="0" rtlCol="0">
            <a:spAutoFit/>
          </a:bodyPr>
          <a:lstStyle/>
          <a:p>
            <a:pPr marL="2343150">
              <a:lnSpc>
                <a:spcPts val="5235"/>
              </a:lnSpc>
            </a:pPr>
            <a:r>
              <a:rPr sz="4400" spc="-25" dirty="0"/>
              <a:t>Diuretics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28635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9467" y="2055953"/>
            <a:ext cx="7357745" cy="402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1826895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Indapamid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also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has</a:t>
            </a:r>
            <a:r>
              <a:rPr sz="3200" b="1" spc="-15" dirty="0">
                <a:latin typeface="Arial"/>
                <a:cs typeface="Arial"/>
              </a:rPr>
              <a:t> direct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vasodilato</a:t>
            </a:r>
            <a:r>
              <a:rPr sz="3200" b="1" spc="-15" dirty="0">
                <a:latin typeface="Arial"/>
                <a:cs typeface="Arial"/>
              </a:rPr>
              <a:t>r </a:t>
            </a:r>
            <a:r>
              <a:rPr sz="3200" b="1" spc="-20" dirty="0">
                <a:latin typeface="Arial"/>
                <a:cs typeface="Arial"/>
              </a:rPr>
              <a:t>action.</a:t>
            </a:r>
            <a:endParaRPr sz="3200">
              <a:latin typeface="Arial"/>
              <a:cs typeface="Arial"/>
            </a:endParaRPr>
          </a:p>
          <a:p>
            <a:pPr marL="315595" marR="47625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Thiazid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diuretics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effective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for mild-to</a:t>
            </a:r>
            <a:r>
              <a:rPr sz="3200" b="1" spc="-25" dirty="0">
                <a:latin typeface="Arial"/>
                <a:cs typeface="Arial"/>
              </a:rPr>
              <a:t>-moderat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hypertension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patients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normal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and</a:t>
            </a:r>
            <a:r>
              <a:rPr sz="3200" b="1" spc="-20" dirty="0">
                <a:latin typeface="Arial"/>
                <a:cs typeface="Arial"/>
              </a:rPr>
              <a:t> cardiac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function.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Potassium-sparin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diuretics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are usefu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 to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avoi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excessiv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potassium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٣٣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2743" y="6139765"/>
            <a:ext cx="194310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e</a:t>
            </a:r>
            <a:r>
              <a:rPr sz="3200" b="1" spc="-20" dirty="0">
                <a:latin typeface="Arial"/>
                <a:cs typeface="Arial"/>
              </a:rPr>
              <a:t>pletion.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8272" rIns="0" bIns="0" rtlCol="0">
            <a:spAutoFit/>
          </a:bodyPr>
          <a:lstStyle/>
          <a:p>
            <a:pPr marL="2419350">
              <a:lnSpc>
                <a:spcPct val="100000"/>
              </a:lnSpc>
            </a:pPr>
            <a:r>
              <a:rPr sz="4400" spc="-25" dirty="0"/>
              <a:t>Diuretics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271853"/>
            <a:ext cx="7353934" cy="3747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355" marR="704850" indent="-541655">
              <a:lnSpc>
                <a:spcPct val="100000"/>
              </a:lnSpc>
              <a:buFont typeface="Arial"/>
              <a:buChar char="•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Loo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diuretics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necessar</a:t>
            </a:r>
            <a:r>
              <a:rPr sz="3200" b="1" spc="-20" dirty="0">
                <a:latin typeface="Arial"/>
                <a:cs typeface="Arial"/>
              </a:rPr>
              <a:t>y in</a:t>
            </a:r>
            <a:r>
              <a:rPr sz="3200" b="1" spc="-25" dirty="0">
                <a:latin typeface="Arial"/>
                <a:cs typeface="Arial"/>
              </a:rPr>
              <a:t> sever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ype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25" dirty="0">
                <a:latin typeface="Arial"/>
                <a:cs typeface="Arial"/>
              </a:rPr>
              <a:t>tens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on</a:t>
            </a:r>
            <a:r>
              <a:rPr sz="3200" b="1" spc="-25" dirty="0">
                <a:latin typeface="Arial"/>
                <a:cs typeface="Arial"/>
              </a:rPr>
              <a:t> w</a:t>
            </a:r>
            <a:r>
              <a:rPr sz="3200" b="1" spc="-15" dirty="0">
                <a:latin typeface="Arial"/>
                <a:cs typeface="Arial"/>
              </a:rPr>
              <a:t>it</a:t>
            </a:r>
            <a:r>
              <a:rPr sz="3200" b="1" spc="-20" dirty="0">
                <a:latin typeface="Arial"/>
                <a:cs typeface="Arial"/>
              </a:rPr>
              <a:t>h:</a:t>
            </a:r>
            <a:endParaRPr sz="3200">
              <a:latin typeface="Arial"/>
              <a:cs typeface="Arial"/>
            </a:endParaRPr>
          </a:p>
          <a:p>
            <a:pPr marL="554355" marR="321310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0" dirty="0">
                <a:latin typeface="Arial"/>
                <a:cs typeface="Arial"/>
              </a:rPr>
              <a:t>Multiple </a:t>
            </a:r>
            <a:r>
              <a:rPr sz="3200" b="1" spc="-25" dirty="0">
                <a:latin typeface="Arial"/>
                <a:cs typeface="Arial"/>
              </a:rPr>
              <a:t>drug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25" dirty="0">
                <a:latin typeface="Arial"/>
                <a:cs typeface="Arial"/>
              </a:rPr>
              <a:t> tha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retain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a</a:t>
            </a:r>
            <a:r>
              <a:rPr sz="3150" b="1" spc="15" baseline="25132" dirty="0">
                <a:latin typeface="Arial"/>
                <a:cs typeface="Arial"/>
              </a:rPr>
              <a:t>+</a:t>
            </a:r>
            <a:r>
              <a:rPr sz="3150" b="1" baseline="25132" dirty="0">
                <a:latin typeface="Arial"/>
                <a:cs typeface="Arial"/>
              </a:rPr>
              <a:t> </a:t>
            </a:r>
            <a:r>
              <a:rPr sz="3150" b="1" spc="-412" baseline="25132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and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water.</a:t>
            </a:r>
            <a:endParaRPr sz="32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When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GFR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&lt;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30</a:t>
            </a:r>
            <a:r>
              <a:rPr sz="3200" b="1" spc="-20" dirty="0">
                <a:latin typeface="Arial"/>
                <a:cs typeface="Arial"/>
              </a:rPr>
              <a:t>-40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35" dirty="0">
                <a:latin typeface="Arial"/>
                <a:cs typeface="Arial"/>
              </a:rPr>
              <a:t>m</a:t>
            </a:r>
            <a:r>
              <a:rPr sz="3200" b="1" spc="-20" dirty="0">
                <a:latin typeface="Arial"/>
                <a:cs typeface="Arial"/>
              </a:rPr>
              <a:t>L/min.</a:t>
            </a:r>
            <a:endParaRPr sz="32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failure.</a:t>
            </a:r>
            <a:endParaRPr sz="32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Cirrhosi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when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sodiu</a:t>
            </a:r>
            <a:r>
              <a:rPr sz="3200" b="1" spc="-3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retention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is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95066" y="6075737"/>
            <a:ext cx="246189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marke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32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(??).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٣٤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0540" marR="5080" indent="-426720">
              <a:lnSpc>
                <a:spcPct val="100000"/>
              </a:lnSpc>
            </a:pPr>
            <a:r>
              <a:rPr sz="3900" spc="-5" dirty="0"/>
              <a:t>Drug</a:t>
            </a:r>
            <a:r>
              <a:rPr sz="3900" dirty="0"/>
              <a:t>s</a:t>
            </a:r>
            <a:r>
              <a:rPr sz="3900" spc="10" dirty="0"/>
              <a:t> </a:t>
            </a:r>
            <a:r>
              <a:rPr sz="3900" spc="-25" dirty="0"/>
              <a:t>That</a:t>
            </a:r>
            <a:r>
              <a:rPr sz="3900" spc="25" dirty="0"/>
              <a:t> </a:t>
            </a:r>
            <a:r>
              <a:rPr sz="3900" spc="-5" dirty="0"/>
              <a:t>Alte</a:t>
            </a:r>
            <a:r>
              <a:rPr sz="3900" dirty="0"/>
              <a:t>r</a:t>
            </a:r>
            <a:r>
              <a:rPr sz="3900" spc="10" dirty="0"/>
              <a:t> </a:t>
            </a:r>
            <a:r>
              <a:rPr sz="3900" dirty="0"/>
              <a:t>Sympathetic </a:t>
            </a:r>
            <a:r>
              <a:rPr sz="3900" spc="-5" dirty="0"/>
              <a:t>Nervou</a:t>
            </a:r>
            <a:r>
              <a:rPr sz="3900" dirty="0"/>
              <a:t>s</a:t>
            </a:r>
            <a:r>
              <a:rPr sz="3900" spc="25" dirty="0"/>
              <a:t> </a:t>
            </a:r>
            <a:r>
              <a:rPr sz="3900" spc="-5" dirty="0"/>
              <a:t>Syste</a:t>
            </a:r>
            <a:r>
              <a:rPr sz="3900" dirty="0"/>
              <a:t>m</a:t>
            </a:r>
            <a:r>
              <a:rPr sz="3900" spc="20" dirty="0"/>
              <a:t> </a:t>
            </a:r>
            <a:r>
              <a:rPr sz="3900" spc="-25" dirty="0"/>
              <a:t>Function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56" y="2805253"/>
            <a:ext cx="7503159" cy="3260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nclude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fo</a:t>
            </a:r>
            <a:r>
              <a:rPr sz="3200" b="1" spc="-15" dirty="0">
                <a:latin typeface="Arial"/>
                <a:cs typeface="Arial"/>
              </a:rPr>
              <a:t>ll</a:t>
            </a:r>
            <a:r>
              <a:rPr sz="3200" b="1" spc="-25" dirty="0">
                <a:latin typeface="Arial"/>
                <a:cs typeface="Arial"/>
              </a:rPr>
              <a:t>ow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ng:</a:t>
            </a:r>
            <a:endParaRPr sz="3200">
              <a:latin typeface="Arial"/>
              <a:cs typeface="Arial"/>
            </a:endParaRPr>
          </a:p>
          <a:p>
            <a:pPr marL="527050" marR="721360" indent="-514350">
              <a:lnSpc>
                <a:spcPct val="100000"/>
              </a:lnSpc>
              <a:spcBef>
                <a:spcPts val="765"/>
              </a:spcBef>
              <a:buClr>
                <a:srgbClr val="0000CC"/>
              </a:buClr>
              <a:buFont typeface="Arial"/>
              <a:buAutoNum type="arabicPeriod"/>
              <a:tabLst>
                <a:tab pos="527685" algn="l"/>
              </a:tabLst>
            </a:pP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Central</a:t>
            </a:r>
            <a:r>
              <a:rPr sz="3200" b="1" spc="-5" dirty="0">
                <a:solidFill>
                  <a:srgbClr val="0000CC"/>
                </a:solidFill>
                <a:latin typeface="Arial"/>
                <a:cs typeface="Arial"/>
              </a:rPr>
              <a:t>l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y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acti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n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g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sympath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ople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gic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drugs.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765"/>
              </a:spcBef>
              <a:buClr>
                <a:srgbClr val="0000CC"/>
              </a:buClr>
              <a:buFont typeface="Arial"/>
              <a:buAutoNum type="arabicPeriod"/>
              <a:tabLst>
                <a:tab pos="527050" algn="l"/>
              </a:tabLst>
            </a:pPr>
            <a:r>
              <a:rPr sz="3200" b="1" spc="-20" dirty="0">
                <a:latin typeface="Arial"/>
                <a:cs typeface="Arial"/>
              </a:rPr>
              <a:t>Ganglio</a:t>
            </a:r>
            <a:r>
              <a:rPr sz="3200" b="1" spc="-3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-blockin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agent</a:t>
            </a:r>
            <a:r>
              <a:rPr sz="3200" b="1" spc="-15" dirty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765"/>
              </a:spcBef>
              <a:buClr>
                <a:srgbClr val="0000CC"/>
              </a:buClr>
              <a:buFont typeface="Arial"/>
              <a:buAutoNum type="arabicPeriod"/>
              <a:tabLst>
                <a:tab pos="527685" algn="l"/>
              </a:tabLst>
            </a:pPr>
            <a:r>
              <a:rPr sz="3200" b="1" spc="-25" dirty="0">
                <a:latin typeface="Arial"/>
                <a:cs typeface="Arial"/>
              </a:rPr>
              <a:t>Adrenergi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neuron-blockin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agents.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765"/>
              </a:spcBef>
              <a:buClr>
                <a:srgbClr val="0000CC"/>
              </a:buClr>
              <a:buFont typeface="Arial"/>
              <a:buAutoNum type="arabicPeriod"/>
              <a:tabLst>
                <a:tab pos="527685" algn="l"/>
              </a:tabLst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Adrenocepto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r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antagonists.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٣٥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0540" marR="5080" indent="-426084">
              <a:lnSpc>
                <a:spcPct val="100000"/>
              </a:lnSpc>
            </a:pPr>
            <a:r>
              <a:rPr sz="3900" spc="-5" dirty="0"/>
              <a:t>Drug</a:t>
            </a:r>
            <a:r>
              <a:rPr sz="3900" dirty="0"/>
              <a:t>s</a:t>
            </a:r>
            <a:r>
              <a:rPr sz="3900" spc="10" dirty="0"/>
              <a:t> </a:t>
            </a:r>
            <a:r>
              <a:rPr sz="3900" spc="-25" dirty="0"/>
              <a:t>That</a:t>
            </a:r>
            <a:r>
              <a:rPr sz="3900" spc="25" dirty="0"/>
              <a:t> </a:t>
            </a:r>
            <a:r>
              <a:rPr sz="3900" spc="-5" dirty="0"/>
              <a:t>Alte</a:t>
            </a:r>
            <a:r>
              <a:rPr sz="3900" dirty="0"/>
              <a:t>r</a:t>
            </a:r>
            <a:r>
              <a:rPr sz="3900" spc="10" dirty="0"/>
              <a:t> </a:t>
            </a:r>
            <a:r>
              <a:rPr sz="3900" dirty="0"/>
              <a:t>Sympathetic </a:t>
            </a:r>
            <a:r>
              <a:rPr sz="3900" spc="-5" dirty="0"/>
              <a:t>Nervou</a:t>
            </a:r>
            <a:r>
              <a:rPr sz="3900" dirty="0"/>
              <a:t>s</a:t>
            </a:r>
            <a:r>
              <a:rPr sz="3900" spc="25" dirty="0"/>
              <a:t> </a:t>
            </a:r>
            <a:r>
              <a:rPr sz="3900" spc="-5" dirty="0"/>
              <a:t>Syste</a:t>
            </a:r>
            <a:r>
              <a:rPr sz="3900" dirty="0"/>
              <a:t>m</a:t>
            </a:r>
            <a:r>
              <a:rPr sz="3900" spc="20" dirty="0"/>
              <a:t> </a:t>
            </a:r>
            <a:r>
              <a:rPr sz="3900" spc="-25" dirty="0"/>
              <a:t>Function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28635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513153"/>
            <a:ext cx="7540625" cy="3549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l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25" dirty="0">
                <a:latin typeface="Arial"/>
                <a:cs typeface="Arial"/>
              </a:rPr>
              <a:t>ent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elicit</a:t>
            </a:r>
            <a:r>
              <a:rPr sz="3200" b="1" spc="-25" dirty="0">
                <a:latin typeface="Arial"/>
                <a:cs typeface="Arial"/>
              </a:rPr>
              <a:t> compensator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through adrenergi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nerve-independent mechanisms</a:t>
            </a:r>
            <a:r>
              <a:rPr sz="3200" b="1" spc="-15" dirty="0">
                <a:latin typeface="Arial"/>
                <a:cs typeface="Arial"/>
              </a:rPr>
              <a:t>: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Retentio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sodiu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5" dirty="0">
                <a:latin typeface="Arial"/>
                <a:cs typeface="Arial"/>
              </a:rPr>
              <a:t> the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k</a:t>
            </a:r>
            <a:r>
              <a:rPr sz="3200" b="1" spc="-20" dirty="0">
                <a:latin typeface="Arial"/>
                <a:cs typeface="Arial"/>
              </a:rPr>
              <a:t>idney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 smtClean="0">
                <a:latin typeface="Arial"/>
                <a:cs typeface="Arial"/>
              </a:rPr>
              <a:t>expansion</a:t>
            </a:r>
            <a:r>
              <a:rPr sz="3200" b="1" spc="-25" dirty="0" smtClean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volume.</a:t>
            </a:r>
            <a:endParaRPr sz="3200" dirty="0">
              <a:latin typeface="Arial"/>
              <a:cs typeface="Arial"/>
            </a:endParaRPr>
          </a:p>
          <a:p>
            <a:pPr marL="31559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Thus,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</a:t>
            </a:r>
            <a:r>
              <a:rPr sz="3200" b="1" spc="-25" dirty="0">
                <a:latin typeface="Arial"/>
                <a:cs typeface="Arial"/>
              </a:rPr>
              <a:t>e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mo</a:t>
            </a:r>
            <a:r>
              <a:rPr sz="3200" b="1" spc="-15" dirty="0">
                <a:latin typeface="Arial"/>
                <a:cs typeface="Arial"/>
              </a:rPr>
              <a:t>st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effective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when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2731" y="6011729"/>
            <a:ext cx="678370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use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concomitantl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diuretic.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٣٦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٣٧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7545" marR="5080" indent="943610">
              <a:lnSpc>
                <a:spcPct val="100000"/>
              </a:lnSpc>
            </a:pPr>
            <a:r>
              <a:rPr spc="-5" dirty="0"/>
              <a:t>Centrall</a:t>
            </a:r>
            <a:r>
              <a:rPr dirty="0"/>
              <a:t>y</a:t>
            </a:r>
            <a:r>
              <a:rPr spc="5" dirty="0"/>
              <a:t> </a:t>
            </a:r>
            <a:r>
              <a:rPr spc="-5" dirty="0"/>
              <a:t>Acting Sympathoplegi</a:t>
            </a:r>
            <a:r>
              <a:rPr dirty="0"/>
              <a:t>c</a:t>
            </a:r>
            <a:r>
              <a:rPr spc="-30" dirty="0"/>
              <a:t> </a:t>
            </a:r>
            <a:r>
              <a:rPr spc="-5" dirty="0"/>
              <a:t>Agents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3267" y="2741753"/>
            <a:ext cx="7067550" cy="3332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Reduc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sympatheti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outflow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from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vasomoto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center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CNS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20" dirty="0"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but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all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ow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 th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es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ce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nters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to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re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t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a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i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n</a:t>
            </a:r>
            <a:r>
              <a:rPr sz="3200" b="1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or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increas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e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thei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r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sensitivity</a:t>
            </a:r>
            <a:r>
              <a:rPr sz="3200" b="1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to barorecepto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r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contro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l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thus, </a:t>
            </a:r>
            <a:r>
              <a:rPr sz="3200" b="1" spc="-25" dirty="0">
                <a:solidFill>
                  <a:srgbClr val="00B0F0"/>
                </a:solidFill>
                <a:latin typeface="Arial"/>
                <a:cs typeface="Arial"/>
              </a:rPr>
              <a:t>are</a:t>
            </a:r>
            <a:r>
              <a:rPr sz="3200" b="1" spc="-15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3200" b="1" u="heavy" spc="-20" dirty="0">
                <a:solidFill>
                  <a:srgbClr val="00B0F0"/>
                </a:solidFill>
                <a:latin typeface="Arial"/>
                <a:cs typeface="Arial"/>
              </a:rPr>
              <a:t>less</a:t>
            </a:r>
            <a:r>
              <a:rPr sz="3200" b="1" spc="-20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3200" b="1" spc="-15" dirty="0">
                <a:solidFill>
                  <a:srgbClr val="00B0F0"/>
                </a:solidFill>
                <a:latin typeface="Arial"/>
                <a:cs typeface="Arial"/>
              </a:rPr>
              <a:t>likely </a:t>
            </a:r>
            <a:r>
              <a:rPr sz="3200" b="1" spc="-20" dirty="0">
                <a:solidFill>
                  <a:srgbClr val="00B0F0"/>
                </a:solidFill>
                <a:latin typeface="Arial"/>
                <a:cs typeface="Arial"/>
              </a:rPr>
              <a:t>to</a:t>
            </a:r>
            <a:r>
              <a:rPr sz="3200" b="1" spc="-5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B0F0"/>
                </a:solidFill>
                <a:latin typeface="Arial"/>
                <a:cs typeface="Arial"/>
              </a:rPr>
              <a:t>produce</a:t>
            </a:r>
            <a:r>
              <a:rPr sz="3200" b="1" spc="-35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B0F0"/>
                </a:solidFill>
                <a:latin typeface="Arial"/>
                <a:cs typeface="Arial"/>
              </a:rPr>
              <a:t>postural</a:t>
            </a:r>
            <a:r>
              <a:rPr sz="3200" b="1" spc="-10" dirty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B0F0"/>
                </a:solidFill>
                <a:latin typeface="Arial"/>
                <a:cs typeface="Arial"/>
              </a:rPr>
              <a:t>hypotension.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016760">
              <a:lnSpc>
                <a:spcPct val="100000"/>
              </a:lnSpc>
            </a:pPr>
            <a:r>
              <a:rPr sz="4400" spc="-25" dirty="0"/>
              <a:t>Methyldopa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271853"/>
            <a:ext cx="7228205" cy="3650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33339A"/>
                </a:solidFill>
                <a:latin typeface="Arial"/>
                <a:cs typeface="Arial"/>
              </a:rPr>
              <a:t>Mechanis</a:t>
            </a:r>
            <a:r>
              <a:rPr sz="3200" b="1" spc="-30" dirty="0">
                <a:solidFill>
                  <a:srgbClr val="33339A"/>
                </a:solidFill>
                <a:latin typeface="Arial"/>
                <a:cs typeface="Arial"/>
              </a:rPr>
              <a:t>m</a:t>
            </a:r>
            <a:r>
              <a:rPr sz="3200" b="1" spc="-1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33339A"/>
                </a:solidFill>
                <a:latin typeface="Arial"/>
                <a:cs typeface="Arial"/>
              </a:rPr>
              <a:t>of</a:t>
            </a:r>
            <a:r>
              <a:rPr sz="3200" b="1" spc="-1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33339A"/>
                </a:solidFill>
                <a:latin typeface="Arial"/>
                <a:cs typeface="Arial"/>
              </a:rPr>
              <a:t>Action:</a:t>
            </a:r>
            <a:endParaRPr sz="3200">
              <a:latin typeface="Arial"/>
              <a:cs typeface="Arial"/>
            </a:endParaRPr>
          </a:p>
          <a:p>
            <a:pPr marL="315595" marR="1470660" indent="-302895">
              <a:lnSpc>
                <a:spcPct val="12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15" dirty="0">
                <a:latin typeface="Arial"/>
                <a:cs typeface="Arial"/>
              </a:rPr>
              <a:t>It 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converte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CN</a:t>
            </a:r>
            <a:r>
              <a:rPr sz="3200" b="1" spc="-25" dirty="0">
                <a:latin typeface="Arial"/>
                <a:cs typeface="Arial"/>
              </a:rPr>
              <a:t>S</a:t>
            </a:r>
            <a:r>
              <a:rPr sz="3200" b="1" spc="25" dirty="0">
                <a:latin typeface="Arial"/>
                <a:cs typeface="Arial"/>
              </a:rPr>
              <a:t> </a:t>
            </a:r>
            <a:r>
              <a:rPr sz="3200" b="1" spc="-35" dirty="0">
                <a:latin typeface="Arial"/>
                <a:cs typeface="Arial"/>
              </a:rPr>
              <a:t>→</a:t>
            </a:r>
            <a:r>
              <a:rPr sz="3200" b="1" spc="-15" dirty="0">
                <a:latin typeface="Arial"/>
                <a:cs typeface="Arial"/>
              </a:rPr>
              <a:t> α</a:t>
            </a:r>
            <a:r>
              <a:rPr sz="3200" b="1" spc="-25" dirty="0">
                <a:latin typeface="Arial"/>
                <a:cs typeface="Arial"/>
              </a:rPr>
              <a:t>-methyldopamin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35" dirty="0">
                <a:latin typeface="Arial"/>
                <a:cs typeface="Arial"/>
              </a:rPr>
              <a:t>→</a:t>
            </a:r>
            <a:endParaRPr sz="3200">
              <a:latin typeface="Arial"/>
              <a:cs typeface="Arial"/>
            </a:endParaRPr>
          </a:p>
          <a:p>
            <a:pPr marL="315595" marR="5080">
              <a:lnSpc>
                <a:spcPct val="100000"/>
              </a:lnSpc>
              <a:spcBef>
                <a:spcPts val="765"/>
              </a:spcBef>
            </a:pPr>
            <a:r>
              <a:rPr sz="3200" b="1" spc="-20" dirty="0">
                <a:latin typeface="Arial"/>
                <a:cs typeface="Arial"/>
              </a:rPr>
              <a:t>α</a:t>
            </a:r>
            <a:r>
              <a:rPr sz="3200" b="1" spc="-25" dirty="0">
                <a:latin typeface="Arial"/>
                <a:cs typeface="Arial"/>
              </a:rPr>
              <a:t>-methylnorepinephrine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whic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is stored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adrenergi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nerv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vesicle</a:t>
            </a:r>
            <a:r>
              <a:rPr sz="3200" b="1" spc="-15" dirty="0">
                <a:latin typeface="Arial"/>
                <a:cs typeface="Arial"/>
              </a:rPr>
              <a:t>s,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replace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norepinephrine,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is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release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nerv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stim</a:t>
            </a:r>
            <a:r>
              <a:rPr sz="3200" b="1" spc="-20" dirty="0">
                <a:latin typeface="Arial"/>
                <a:cs typeface="Arial"/>
              </a:rPr>
              <a:t>ulation.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٣٨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755078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016760">
              <a:lnSpc>
                <a:spcPct val="100000"/>
              </a:lnSpc>
            </a:pPr>
            <a:r>
              <a:rPr sz="4400" spc="-25" dirty="0"/>
              <a:t>Methyldopa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271853"/>
            <a:ext cx="7674609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161925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However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α</a:t>
            </a:r>
            <a:r>
              <a:rPr sz="3200" b="1" spc="-25" dirty="0">
                <a:latin typeface="Arial"/>
                <a:cs typeface="Arial"/>
              </a:rPr>
              <a:t>-methylnorepinephrine</a:t>
            </a:r>
            <a:r>
              <a:rPr sz="3200" b="1" spc="-20" dirty="0">
                <a:latin typeface="Arial"/>
                <a:cs typeface="Arial"/>
              </a:rPr>
              <a:t> re</a:t>
            </a:r>
            <a:r>
              <a:rPr sz="3200" b="1" spc="-25" dirty="0">
                <a:latin typeface="Arial"/>
                <a:cs typeface="Arial"/>
              </a:rPr>
              <a:t>lease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effective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ago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5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5" dirty="0">
                <a:latin typeface="Arial"/>
                <a:cs typeface="Arial"/>
              </a:rPr>
              <a:t> a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0" dirty="0">
                <a:latin typeface="Arial"/>
                <a:cs typeface="Arial"/>
              </a:rPr>
              <a:t>the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α</a:t>
            </a:r>
            <a:r>
              <a:rPr sz="3200" b="1" spc="-25" dirty="0">
                <a:latin typeface="Arial"/>
                <a:cs typeface="Arial"/>
              </a:rPr>
              <a:t>-adrenoceptor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25" dirty="0">
                <a:latin typeface="Arial"/>
                <a:cs typeface="Arial"/>
              </a:rPr>
              <a:t> 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no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explain</a:t>
            </a:r>
            <a:r>
              <a:rPr sz="3200" b="1" spc="-20" dirty="0">
                <a:latin typeface="Arial"/>
                <a:cs typeface="Arial"/>
              </a:rPr>
              <a:t> the</a:t>
            </a:r>
            <a:r>
              <a:rPr sz="3200" b="1" spc="-25" dirty="0">
                <a:latin typeface="Arial"/>
                <a:cs typeface="Arial"/>
              </a:rPr>
              <a:t> antihypertensiv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effect.</a:t>
            </a:r>
            <a:endParaRPr sz="3200" dirty="0">
              <a:latin typeface="Arial"/>
              <a:cs typeface="Arial"/>
            </a:endParaRPr>
          </a:p>
          <a:p>
            <a:pPr marL="315595" marR="5080" indent="-302895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15" dirty="0">
                <a:latin typeface="Arial"/>
                <a:cs typeface="Arial"/>
              </a:rPr>
              <a:t>It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stimulate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centra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α</a:t>
            </a:r>
            <a:r>
              <a:rPr sz="3150" b="1" spc="15" baseline="-21164" dirty="0">
                <a:latin typeface="Arial"/>
                <a:cs typeface="Arial"/>
              </a:rPr>
              <a:t>2</a:t>
            </a:r>
            <a:r>
              <a:rPr sz="3200" b="1" spc="-25" dirty="0">
                <a:latin typeface="Arial"/>
                <a:cs typeface="Arial"/>
              </a:rPr>
              <a:t>-adrenoce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tors</a:t>
            </a:r>
            <a:r>
              <a:rPr sz="3200" b="1" spc="-20" dirty="0">
                <a:latin typeface="Arial"/>
                <a:cs typeface="Arial"/>
              </a:rPr>
              <a:t> tha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5" dirty="0">
                <a:latin typeface="Arial"/>
                <a:cs typeface="Arial"/>
              </a:rPr>
              <a:t>mediat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negativ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feedbac</a:t>
            </a:r>
            <a:r>
              <a:rPr sz="3200" b="1" spc="-20" dirty="0">
                <a:latin typeface="Arial"/>
                <a:cs typeface="Arial"/>
              </a:rPr>
              <a:t>k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on catecholamin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release.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٣٩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1986280">
              <a:lnSpc>
                <a:spcPct val="100000"/>
              </a:lnSpc>
            </a:pPr>
            <a:r>
              <a:rPr sz="3900" spc="-5" dirty="0"/>
              <a:t>H</a:t>
            </a:r>
            <a:r>
              <a:rPr sz="3900" spc="-30" dirty="0"/>
              <a:t>y</a:t>
            </a:r>
            <a:r>
              <a:rPr sz="3900" spc="-20" dirty="0"/>
              <a:t>pertension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9014"/>
            <a:ext cx="7315200" cy="1894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Lowering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pressure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leads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prevention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damage</a:t>
            </a:r>
            <a:r>
              <a:rPr sz="3200" b="1" spc="-20" dirty="0">
                <a:latin typeface="Arial"/>
                <a:cs typeface="Arial"/>
              </a:rPr>
              <a:t> 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vessel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substantial</a:t>
            </a:r>
            <a:r>
              <a:rPr sz="3200" b="1" spc="-15" dirty="0">
                <a:latin typeface="Arial"/>
                <a:cs typeface="Arial"/>
              </a:rPr>
              <a:t>ly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reduces morbidit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mortality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rates.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6671" y="6084775"/>
            <a:ext cx="1054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٤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8272" rIns="0" bIns="0" rtlCol="0">
            <a:spAutoFit/>
          </a:bodyPr>
          <a:lstStyle/>
          <a:p>
            <a:pPr marL="2016760">
              <a:lnSpc>
                <a:spcPct val="100000"/>
              </a:lnSpc>
            </a:pPr>
            <a:r>
              <a:rPr sz="4400" spc="-25" dirty="0"/>
              <a:t>Methyldopa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3267" y="2195653"/>
            <a:ext cx="7345045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This </a:t>
            </a:r>
            <a:r>
              <a:rPr sz="3200" b="1" spc="-25" dirty="0">
                <a:latin typeface="Arial"/>
                <a:cs typeface="Arial"/>
              </a:rPr>
              <a:t>reduce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sympatheti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outflow from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CNS,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decrease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catecholamine</a:t>
            </a:r>
            <a:r>
              <a:rPr sz="3200" b="1" spc="-20" dirty="0">
                <a:latin typeface="Arial"/>
                <a:cs typeface="Arial"/>
              </a:rPr>
              <a:t> release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periphera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vascular</a:t>
            </a:r>
            <a:r>
              <a:rPr sz="3200" b="1" spc="-20" dirty="0">
                <a:latin typeface="Arial"/>
                <a:cs typeface="Arial"/>
              </a:rPr>
              <a:t> res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5" dirty="0">
                <a:latin typeface="Arial"/>
                <a:cs typeface="Arial"/>
              </a:rPr>
              <a:t>stanc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ca</a:t>
            </a:r>
            <a:r>
              <a:rPr sz="3200" b="1" spc="-20" dirty="0">
                <a:latin typeface="Arial"/>
                <a:cs typeface="Arial"/>
              </a:rPr>
              <a:t>rdiac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20" dirty="0">
                <a:latin typeface="Arial"/>
                <a:cs typeface="Arial"/>
              </a:rPr>
              <a:t>utput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nd thus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pressure.</a:t>
            </a:r>
            <a:endParaRPr sz="3200">
              <a:latin typeface="Arial"/>
              <a:cs typeface="Arial"/>
            </a:endParaRPr>
          </a:p>
          <a:p>
            <a:pPr marL="315595" marR="39116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Use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d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primarily</a:t>
            </a:r>
            <a:r>
              <a:rPr sz="3200" b="1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fo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r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hypertension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of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p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re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gnan</a:t>
            </a:r>
            <a:r>
              <a:rPr sz="3200" b="1" spc="-30" dirty="0">
                <a:solidFill>
                  <a:srgbClr val="0000CC"/>
                </a:solidFill>
                <a:latin typeface="Arial"/>
                <a:cs typeface="Arial"/>
              </a:rPr>
              <a:t>c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y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٤٠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016760">
              <a:lnSpc>
                <a:spcPct val="100000"/>
              </a:lnSpc>
            </a:pPr>
            <a:r>
              <a:rPr sz="4400" spc="-25" dirty="0"/>
              <a:t>Methyldopa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9448" y="2409014"/>
            <a:ext cx="7597140" cy="316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Advers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Effects:</a:t>
            </a:r>
            <a:endParaRPr sz="3200">
              <a:latin typeface="Arial"/>
              <a:cs typeface="Arial"/>
            </a:endParaRPr>
          </a:p>
          <a:p>
            <a:pPr marL="554355" marR="52705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0" dirty="0">
                <a:latin typeface="Arial"/>
                <a:cs typeface="Arial"/>
              </a:rPr>
              <a:t>Little</a:t>
            </a:r>
            <a:r>
              <a:rPr sz="3200" b="1" spc="-25" dirty="0">
                <a:latin typeface="Arial"/>
                <a:cs typeface="Arial"/>
              </a:rPr>
              <a:t> postura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5" dirty="0">
                <a:latin typeface="Arial"/>
                <a:cs typeface="Arial"/>
              </a:rPr>
              <a:t> hypotension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bu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may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occur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</a:t>
            </a:r>
            <a:r>
              <a:rPr sz="3200" b="1" spc="-20" dirty="0">
                <a:latin typeface="Arial"/>
                <a:cs typeface="Arial"/>
              </a:rPr>
              <a:t>olum</a:t>
            </a:r>
            <a:r>
              <a:rPr sz="3200" b="1" spc="-25" dirty="0">
                <a:latin typeface="Arial"/>
                <a:cs typeface="Arial"/>
              </a:rPr>
              <a:t>e-deplete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patients.</a:t>
            </a:r>
            <a:endParaRPr sz="3200">
              <a:latin typeface="Arial"/>
              <a:cs typeface="Arial"/>
            </a:endParaRPr>
          </a:p>
          <a:p>
            <a:pPr marL="554355" marR="5080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Sedatio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–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mos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5" dirty="0">
                <a:latin typeface="Arial"/>
                <a:cs typeface="Arial"/>
              </a:rPr>
              <a:t>frequen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onse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5" dirty="0">
                <a:latin typeface="Arial"/>
                <a:cs typeface="Arial"/>
              </a:rPr>
              <a:t>of treatment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0" dirty="0">
                <a:latin typeface="Arial"/>
                <a:cs typeface="Arial"/>
              </a:rPr>
              <a:t>Impairs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menta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concentration.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٤١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016760">
              <a:lnSpc>
                <a:spcPct val="100000"/>
              </a:lnSpc>
            </a:pPr>
            <a:r>
              <a:rPr sz="4400" spc="-25" dirty="0"/>
              <a:t>Methyldopa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56" y="2409014"/>
            <a:ext cx="7141845" cy="3065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0" marR="409575" indent="-552450">
              <a:lnSpc>
                <a:spcPct val="100000"/>
              </a:lnSpc>
              <a:buFont typeface="Arial"/>
              <a:buAutoNum type="arabicPeriod" startAt="4"/>
              <a:tabLst>
                <a:tab pos="565785" algn="l"/>
              </a:tabLst>
            </a:pPr>
            <a:r>
              <a:rPr sz="3200" b="1" spc="-25" dirty="0">
                <a:latin typeface="Arial"/>
                <a:cs typeface="Arial"/>
              </a:rPr>
              <a:t>Nightmares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menta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depression,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vertigo.</a:t>
            </a:r>
            <a:endParaRPr sz="3200">
              <a:latin typeface="Arial"/>
              <a:cs typeface="Arial"/>
            </a:endParaRPr>
          </a:p>
          <a:p>
            <a:pPr marL="565150" marR="5080" indent="-552450">
              <a:lnSpc>
                <a:spcPct val="100000"/>
              </a:lnSpc>
              <a:spcBef>
                <a:spcPts val="765"/>
              </a:spcBef>
              <a:buFont typeface="Arial"/>
              <a:buAutoNum type="arabicPeriod" startAt="4"/>
              <a:tabLst>
                <a:tab pos="565150" algn="l"/>
              </a:tabLst>
            </a:pPr>
            <a:r>
              <a:rPr sz="3200" b="1" spc="-20" dirty="0">
                <a:latin typeface="Arial"/>
                <a:cs typeface="Arial"/>
              </a:rPr>
              <a:t>Lactation: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due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inhibition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 dopaminergic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transmission which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stimulate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prolacti</a:t>
            </a:r>
            <a:r>
              <a:rPr sz="3200" b="1" spc="-15" dirty="0">
                <a:latin typeface="Arial"/>
                <a:cs typeface="Arial"/>
              </a:rPr>
              <a:t>n.</a:t>
            </a:r>
            <a:endParaRPr sz="3200">
              <a:latin typeface="Arial"/>
              <a:cs typeface="Arial"/>
            </a:endParaRPr>
          </a:p>
          <a:p>
            <a:pPr marL="565150" indent="-552450">
              <a:lnSpc>
                <a:spcPct val="100000"/>
              </a:lnSpc>
              <a:spcBef>
                <a:spcPts val="765"/>
              </a:spcBef>
              <a:buFont typeface="Arial"/>
              <a:buAutoNum type="arabicPeriod" startAt="4"/>
              <a:tabLst>
                <a:tab pos="565785" algn="l"/>
              </a:tabLst>
            </a:pPr>
            <a:r>
              <a:rPr sz="3200" b="1" spc="-20" dirty="0">
                <a:latin typeface="Arial"/>
                <a:cs typeface="Arial"/>
              </a:rPr>
              <a:t>Hepatitis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drug fever.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٤٢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016760">
              <a:lnSpc>
                <a:spcPct val="100000"/>
              </a:lnSpc>
            </a:pPr>
            <a:r>
              <a:rPr sz="4400" spc="-25" dirty="0"/>
              <a:t>Methyldopa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427595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0" marR="135890" indent="-552450">
              <a:lnSpc>
                <a:spcPct val="100000"/>
              </a:lnSpc>
              <a:buSzPct val="87500"/>
              <a:buFont typeface="Arial"/>
              <a:buAutoNum type="arabicPeriod" startAt="7"/>
              <a:tabLst>
                <a:tab pos="565150" algn="l"/>
              </a:tabLst>
            </a:pPr>
            <a:r>
              <a:rPr sz="3200" b="1" spc="-20" dirty="0">
                <a:latin typeface="Arial"/>
                <a:cs typeface="Arial"/>
              </a:rPr>
              <a:t>Positive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Coomb’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tes</a:t>
            </a:r>
            <a:r>
              <a:rPr sz="3200" b="1" spc="-15" dirty="0">
                <a:latin typeface="Arial"/>
                <a:cs typeface="Arial"/>
              </a:rPr>
              <a:t>t in </a:t>
            </a:r>
            <a:r>
              <a:rPr sz="3200" b="1" spc="-25" dirty="0">
                <a:latin typeface="Arial"/>
                <a:cs typeface="Arial"/>
              </a:rPr>
              <a:t>10-20</a:t>
            </a:r>
            <a:r>
              <a:rPr sz="3200" b="1" spc="-30" dirty="0">
                <a:latin typeface="Arial"/>
                <a:cs typeface="Arial"/>
              </a:rPr>
              <a:t>%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patients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taking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drug </a:t>
            </a:r>
            <a:r>
              <a:rPr sz="3200" b="1" spc="-25" dirty="0">
                <a:latin typeface="Arial"/>
                <a:cs typeface="Arial"/>
              </a:rPr>
              <a:t>fo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&gt;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12 months:</a:t>
            </a:r>
            <a:endParaRPr sz="3200">
              <a:latin typeface="Arial"/>
              <a:cs typeface="Arial"/>
            </a:endParaRPr>
          </a:p>
          <a:p>
            <a:pPr marL="565150" marR="315595" lvl="1">
              <a:lnSpc>
                <a:spcPct val="100000"/>
              </a:lnSpc>
              <a:spcBef>
                <a:spcPts val="765"/>
              </a:spcBef>
              <a:buFont typeface="Arial"/>
              <a:buAutoNum type="alphaLcPeriod"/>
              <a:tabLst>
                <a:tab pos="1016000" algn="l"/>
              </a:tabLst>
            </a:pPr>
            <a:r>
              <a:rPr sz="3200" b="1" spc="-25" dirty="0">
                <a:latin typeface="Arial"/>
                <a:cs typeface="Arial"/>
              </a:rPr>
              <a:t>Make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cross-matchin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difficul</a:t>
            </a:r>
            <a:r>
              <a:rPr sz="3200" b="1" spc="-2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565150" marR="5080" lvl="1">
              <a:lnSpc>
                <a:spcPct val="100000"/>
              </a:lnSpc>
              <a:spcBef>
                <a:spcPts val="765"/>
              </a:spcBef>
              <a:buFont typeface="Arial"/>
              <a:buAutoNum type="alphaLcPeriod"/>
              <a:tabLst>
                <a:tab pos="1036955" algn="l"/>
              </a:tabLst>
            </a:pPr>
            <a:r>
              <a:rPr sz="3200" b="1" spc="-25" dirty="0">
                <a:latin typeface="Arial"/>
                <a:cs typeface="Arial"/>
              </a:rPr>
              <a:t>Rarel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associate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 </a:t>
            </a:r>
            <a:r>
              <a:rPr sz="3200" b="1" spc="-25" dirty="0">
                <a:latin typeface="Arial"/>
                <a:cs typeface="Arial"/>
              </a:rPr>
              <a:t>hemolytic ane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20" dirty="0">
                <a:latin typeface="Arial"/>
                <a:cs typeface="Arial"/>
              </a:rPr>
              <a:t>ia.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٤٣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2410460">
              <a:lnSpc>
                <a:spcPts val="4640"/>
              </a:lnSpc>
            </a:pPr>
            <a:r>
              <a:rPr sz="3900" spc="-20" dirty="0"/>
              <a:t>Clonidine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28635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59" y="2132153"/>
            <a:ext cx="7565390" cy="402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19227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Clonidin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2-imidazoline</a:t>
            </a:r>
            <a:r>
              <a:rPr sz="3200" b="1" spc="-20" dirty="0">
                <a:latin typeface="Arial"/>
                <a:cs typeface="Arial"/>
              </a:rPr>
              <a:t> derivativ</a:t>
            </a:r>
            <a:r>
              <a:rPr sz="3200" b="1" spc="-3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15595" marR="4826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15" dirty="0">
                <a:latin typeface="Arial"/>
                <a:cs typeface="Arial"/>
              </a:rPr>
              <a:t>It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direc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5" dirty="0">
                <a:latin typeface="Arial"/>
                <a:cs typeface="Arial"/>
              </a:rPr>
              <a:t>agonis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centra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α</a:t>
            </a:r>
            <a:r>
              <a:rPr sz="3150" b="1" spc="15" baseline="-21164" dirty="0">
                <a:latin typeface="Arial"/>
                <a:cs typeface="Arial"/>
              </a:rPr>
              <a:t>2</a:t>
            </a:r>
            <a:r>
              <a:rPr sz="3200" b="1" spc="-15" dirty="0">
                <a:latin typeface="Arial"/>
                <a:cs typeface="Arial"/>
              </a:rPr>
              <a:t>-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renoce</a:t>
            </a:r>
            <a:r>
              <a:rPr sz="3200" b="1" spc="-15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tors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ecrease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circu</a:t>
            </a:r>
            <a:r>
              <a:rPr sz="3200" b="1" spc="-15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ating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catecholamin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levels,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reduces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pressure.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15" dirty="0">
                <a:latin typeface="Arial"/>
                <a:cs typeface="Arial"/>
              </a:rPr>
              <a:t>It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ma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sensitize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brainste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vasomotor</a:t>
            </a:r>
            <a:r>
              <a:rPr sz="3200" b="1" spc="-20" dirty="0">
                <a:latin typeface="Arial"/>
                <a:cs typeface="Arial"/>
              </a:rPr>
              <a:t> centers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inhibition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baroreflexes.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٤٤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755" y="953567"/>
            <a:ext cx="7138682" cy="1089660"/>
          </a:xfrm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2440940">
              <a:lnSpc>
                <a:spcPct val="100000"/>
              </a:lnSpc>
            </a:pPr>
            <a:r>
              <a:rPr sz="3900" spc="-25" dirty="0"/>
              <a:t>Clonidine</a:t>
            </a:r>
            <a:endParaRPr sz="39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24253"/>
            <a:ext cx="7835265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Afte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intravenous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injection,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it</a:t>
            </a:r>
            <a:r>
              <a:rPr sz="3200" b="1" spc="-20" dirty="0">
                <a:latin typeface="Arial"/>
                <a:cs typeface="Arial"/>
              </a:rPr>
              <a:t> produces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brief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rise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pressure</a:t>
            </a:r>
            <a:r>
              <a:rPr sz="3200" b="1" spc="-10" dirty="0">
                <a:latin typeface="Arial"/>
                <a:cs typeface="Arial"/>
              </a:rPr>
              <a:t>    </a:t>
            </a:r>
            <a:r>
              <a:rPr sz="3200" b="1" spc="-25" dirty="0">
                <a:latin typeface="Arial"/>
                <a:cs typeface="Arial"/>
              </a:rPr>
              <a:t>followe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mor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prolong</a:t>
            </a:r>
            <a:r>
              <a:rPr sz="3200" b="1" spc="-25" dirty="0">
                <a:latin typeface="Arial"/>
                <a:cs typeface="Arial"/>
              </a:rPr>
              <a:t>ed hypotension.</a:t>
            </a:r>
            <a:endParaRPr sz="3200">
              <a:latin typeface="Arial"/>
              <a:cs typeface="Arial"/>
            </a:endParaRPr>
          </a:p>
          <a:p>
            <a:pPr marL="315595" marR="27559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The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pressor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respons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due to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direct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stimulatio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α</a:t>
            </a:r>
            <a:r>
              <a:rPr sz="3200" b="1" spc="-25" dirty="0">
                <a:latin typeface="Arial"/>
                <a:cs typeface="Arial"/>
              </a:rPr>
              <a:t>-adrenoceptor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 arteriole</a:t>
            </a:r>
            <a:r>
              <a:rPr sz="3200" b="1" spc="-15" dirty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٤٥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803930"/>
            <a:ext cx="7138682" cy="1089660"/>
          </a:xfrm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2440940">
              <a:lnSpc>
                <a:spcPct val="100000"/>
              </a:lnSpc>
            </a:pPr>
            <a:r>
              <a:rPr sz="3900" spc="-25" dirty="0"/>
              <a:t>Clonidine</a:t>
            </a:r>
            <a:endParaRPr sz="39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609205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dru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15" dirty="0">
                <a:latin typeface="Arial"/>
                <a:cs typeface="Arial"/>
              </a:rPr>
              <a:t> 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classified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partial</a:t>
            </a:r>
            <a:r>
              <a:rPr sz="3200" b="1" spc="-25" dirty="0">
                <a:latin typeface="Arial"/>
                <a:cs typeface="Arial"/>
              </a:rPr>
              <a:t> agonis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α</a:t>
            </a:r>
            <a:r>
              <a:rPr sz="3200" b="1" spc="-25" dirty="0">
                <a:latin typeface="Arial"/>
                <a:cs typeface="Arial"/>
              </a:rPr>
              <a:t>-receptor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becaus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also</a:t>
            </a:r>
            <a:r>
              <a:rPr sz="3200" b="1" spc="-15" dirty="0">
                <a:latin typeface="Arial"/>
                <a:cs typeface="Arial"/>
              </a:rPr>
              <a:t> inhibits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resso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othe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α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agonists.</a:t>
            </a:r>
            <a:endParaRPr sz="3200">
              <a:latin typeface="Arial"/>
              <a:cs typeface="Arial"/>
            </a:endParaRPr>
          </a:p>
          <a:p>
            <a:pPr marL="315595" marR="7175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It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reduce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s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sympatheti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c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an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d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increases parasympatheti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c</a:t>
            </a:r>
            <a:r>
              <a:rPr sz="3200" b="1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tone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,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resulting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in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blood</a:t>
            </a:r>
            <a:r>
              <a:rPr sz="3200" b="1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pressur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lowering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 and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6536" y="5920289"/>
            <a:ext cx="244157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bradycardia.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٤٦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0461" y="1026206"/>
            <a:ext cx="7138682" cy="1089660"/>
          </a:xfrm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2440940">
              <a:lnSpc>
                <a:spcPct val="100000"/>
              </a:lnSpc>
            </a:pPr>
            <a:r>
              <a:rPr sz="3900" spc="-25" dirty="0"/>
              <a:t>Clonidine</a:t>
            </a:r>
            <a:endParaRPr sz="39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497445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Clonidin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also binds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imidazoline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receptor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which</a:t>
            </a:r>
            <a:r>
              <a:rPr sz="3200" b="1" spc="-30" dirty="0">
                <a:latin typeface="Arial"/>
                <a:cs typeface="Arial"/>
              </a:rPr>
              <a:t> ma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also mediat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antih</a:t>
            </a:r>
            <a:r>
              <a:rPr sz="3200" b="1" spc="-25" dirty="0">
                <a:latin typeface="Arial"/>
                <a:cs typeface="Arial"/>
              </a:rPr>
              <a:t>y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ertensiv</a:t>
            </a:r>
            <a:r>
              <a:rPr sz="3200" b="1" spc="-20" dirty="0">
                <a:latin typeface="Arial"/>
                <a:cs typeface="Arial"/>
              </a:rPr>
              <a:t>e effects.</a:t>
            </a:r>
            <a:endParaRPr sz="3200">
              <a:latin typeface="Arial"/>
              <a:cs typeface="Arial"/>
            </a:endParaRPr>
          </a:p>
          <a:p>
            <a:pPr marL="315595" marR="41084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Methyldop</a:t>
            </a:r>
            <a:r>
              <a:rPr sz="3200" b="1" spc="-20" dirty="0">
                <a:latin typeface="Arial"/>
                <a:cs typeface="Arial"/>
              </a:rPr>
              <a:t>a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clonidin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produce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slightly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different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emodynamic</a:t>
            </a:r>
            <a:r>
              <a:rPr sz="3200" b="1" spc="-20" dirty="0">
                <a:latin typeface="Arial"/>
                <a:cs typeface="Arial"/>
              </a:rPr>
              <a:t> effects</a:t>
            </a:r>
            <a:r>
              <a:rPr sz="3200" b="1" spc="-15" dirty="0">
                <a:latin typeface="Arial"/>
                <a:cs typeface="Arial"/>
              </a:rPr>
              <a:t>: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clonidin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e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lower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s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hear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t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rate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 an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d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cardia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c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output</a:t>
            </a:r>
            <a:r>
              <a:rPr sz="3200" b="1" spc="-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30" dirty="0">
                <a:solidFill>
                  <a:srgbClr val="0000CC"/>
                </a:solidFill>
                <a:latin typeface="Arial"/>
                <a:cs typeface="Arial"/>
              </a:rPr>
              <a:t>mor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e</a:t>
            </a:r>
            <a:r>
              <a:rPr sz="3200" b="1" spc="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tha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n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does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6525" y="5920289"/>
            <a:ext cx="241427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methyldopa.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٤٧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6873" y="1015365"/>
            <a:ext cx="7138682" cy="1089660"/>
          </a:xfrm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2440940">
              <a:lnSpc>
                <a:spcPct val="100000"/>
              </a:lnSpc>
            </a:pPr>
            <a:r>
              <a:rPr sz="3900" spc="-25" dirty="0"/>
              <a:t>Clonidine</a:t>
            </a:r>
            <a:endParaRPr sz="39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444105" cy="296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Thi</a:t>
            </a:r>
            <a:r>
              <a:rPr sz="3200" b="1" spc="-20" dirty="0">
                <a:latin typeface="Arial"/>
                <a:cs typeface="Arial"/>
              </a:rPr>
              <a:t>s difference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suggest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these</a:t>
            </a:r>
            <a:r>
              <a:rPr sz="3200" b="1" spc="-20" dirty="0">
                <a:latin typeface="Arial"/>
                <a:cs typeface="Arial"/>
              </a:rPr>
              <a:t> two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drug</a:t>
            </a:r>
            <a:r>
              <a:rPr sz="3200" b="1" spc="-20" dirty="0">
                <a:latin typeface="Arial"/>
                <a:cs typeface="Arial"/>
              </a:rPr>
              <a:t>s </a:t>
            </a:r>
            <a:r>
              <a:rPr sz="3200" b="1" spc="-25" dirty="0">
                <a:latin typeface="Arial"/>
                <a:cs typeface="Arial"/>
              </a:rPr>
              <a:t>d</a:t>
            </a:r>
            <a:r>
              <a:rPr sz="3200" b="1" spc="-20" dirty="0">
                <a:latin typeface="Arial"/>
                <a:cs typeface="Arial"/>
              </a:rPr>
              <a:t>o </a:t>
            </a:r>
            <a:r>
              <a:rPr sz="3200" b="1" spc="-25" dirty="0">
                <a:latin typeface="Arial"/>
                <a:cs typeface="Arial"/>
              </a:rPr>
              <a:t>no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hav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identica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sites 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20" dirty="0">
                <a:latin typeface="Arial"/>
                <a:cs typeface="Arial"/>
              </a:rPr>
              <a:t> action.</a:t>
            </a:r>
            <a:endParaRPr sz="3200">
              <a:latin typeface="Arial"/>
              <a:cs typeface="Arial"/>
            </a:endParaRPr>
          </a:p>
          <a:p>
            <a:pPr marL="315595" marR="10922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They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ma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primarily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different</a:t>
            </a:r>
            <a:r>
              <a:rPr sz="3200" b="1" spc="-20" dirty="0">
                <a:latin typeface="Arial"/>
                <a:cs typeface="Arial"/>
              </a:rPr>
              <a:t> populations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neurons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vasomoto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center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brainstem.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٤٨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949783"/>
            <a:ext cx="7138682" cy="1089660"/>
          </a:xfrm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2440940">
              <a:lnSpc>
                <a:spcPct val="100000"/>
              </a:lnSpc>
            </a:pPr>
            <a:r>
              <a:rPr sz="3900" spc="-25" dirty="0"/>
              <a:t>Clonidine</a:t>
            </a:r>
            <a:endParaRPr sz="39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9014"/>
            <a:ext cx="7519670" cy="2382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Clr>
                <a:srgbClr val="0000CC"/>
              </a:buClr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Reductio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n 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in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arteria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l</a:t>
            </a:r>
            <a:r>
              <a:rPr sz="3200" b="1" spc="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blood</a:t>
            </a:r>
            <a:r>
              <a:rPr sz="3200" b="1" spc="-3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pressure by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 clonidin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an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d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methyldop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a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is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accompanie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d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by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decrease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d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 renal vascula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r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resistanc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an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d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maintenance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of renal</a:t>
            </a:r>
            <a:r>
              <a:rPr sz="3200" b="1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blood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flow.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٤٩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1986280">
              <a:lnSpc>
                <a:spcPct val="100000"/>
              </a:lnSpc>
            </a:pPr>
            <a:r>
              <a:rPr sz="3900" spc="-5" dirty="0"/>
              <a:t>H</a:t>
            </a:r>
            <a:r>
              <a:rPr sz="3900" spc="-30" dirty="0"/>
              <a:t>y</a:t>
            </a:r>
            <a:r>
              <a:rPr sz="3900" spc="-20" dirty="0"/>
              <a:t>pertension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723505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120014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Diagnosi</a:t>
            </a:r>
            <a:r>
              <a:rPr sz="3200" b="1" spc="-20" dirty="0">
                <a:latin typeface="Arial"/>
                <a:cs typeface="Arial"/>
              </a:rPr>
              <a:t>s 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hypertension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depends on </a:t>
            </a:r>
            <a:r>
              <a:rPr sz="3200" b="1" spc="-25" dirty="0">
                <a:latin typeface="Arial"/>
                <a:cs typeface="Arial"/>
              </a:rPr>
              <a:t>measuremen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 blood pressure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not on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25" dirty="0">
                <a:latin typeface="Arial"/>
                <a:cs typeface="Arial"/>
              </a:rPr>
              <a:t>ymptom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reported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y </a:t>
            </a: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15" dirty="0">
                <a:latin typeface="Arial"/>
                <a:cs typeface="Arial"/>
              </a:rPr>
              <a:t> patient.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Hypertensio</a:t>
            </a:r>
            <a:r>
              <a:rPr sz="3200" b="1" spc="-20" dirty="0">
                <a:latin typeface="Arial"/>
                <a:cs typeface="Arial"/>
              </a:rPr>
              <a:t>n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usuall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25" dirty="0">
                <a:latin typeface="Arial"/>
                <a:cs typeface="Arial"/>
              </a:rPr>
              <a:t> asymptomatic</a:t>
            </a:r>
            <a:r>
              <a:rPr sz="3200" b="1" spc="-15" dirty="0">
                <a:latin typeface="Arial"/>
                <a:cs typeface="Arial"/>
              </a:rPr>
              <a:t> until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overt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end-orga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damage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has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alread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occurre</a:t>
            </a:r>
            <a:r>
              <a:rPr sz="3200" b="1" spc="-15" dirty="0">
                <a:latin typeface="Arial"/>
                <a:cs typeface="Arial"/>
              </a:rPr>
              <a:t>d.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6671" y="6084775"/>
            <a:ext cx="1054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٥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1015365"/>
            <a:ext cx="7138682" cy="1089660"/>
          </a:xfrm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2440940">
              <a:lnSpc>
                <a:spcPct val="100000"/>
              </a:lnSpc>
            </a:pPr>
            <a:r>
              <a:rPr sz="3900" spc="-25" dirty="0"/>
              <a:t>Clonidine</a:t>
            </a:r>
            <a:endParaRPr sz="39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348220" cy="296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Advers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effects:</a:t>
            </a:r>
            <a:endParaRPr sz="3200">
              <a:latin typeface="Arial"/>
              <a:cs typeface="Arial"/>
            </a:endParaRPr>
          </a:p>
          <a:p>
            <a:pPr marL="526415" marR="5080" indent="-514350">
              <a:lnSpc>
                <a:spcPct val="100000"/>
              </a:lnSpc>
              <a:spcBef>
                <a:spcPts val="765"/>
              </a:spcBef>
              <a:tabLst>
                <a:tab pos="527050" algn="l"/>
              </a:tabLst>
            </a:pP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1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.</a:t>
            </a:r>
            <a:r>
              <a:rPr sz="3200" b="1" dirty="0">
                <a:solidFill>
                  <a:srgbClr val="0000CC"/>
                </a:solidFill>
                <a:latin typeface="Arial"/>
                <a:cs typeface="Arial"/>
              </a:rPr>
              <a:t>		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Dr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y</a:t>
            </a:r>
            <a:r>
              <a:rPr sz="3200" b="1" spc="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mout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h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an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d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sedatio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n </a:t>
            </a:r>
            <a:r>
              <a:rPr sz="3200" b="1" spc="-25" dirty="0">
                <a:latin typeface="Arial"/>
                <a:cs typeface="Arial"/>
              </a:rPr>
              <a:t>are</a:t>
            </a:r>
            <a:r>
              <a:rPr sz="3200" b="1" spc="-30" dirty="0">
                <a:latin typeface="Arial"/>
                <a:cs typeface="Arial"/>
              </a:rPr>
              <a:t> common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Bot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centrally</a:t>
            </a:r>
            <a:r>
              <a:rPr sz="3200" b="1" spc="-25" dirty="0">
                <a:latin typeface="Arial"/>
                <a:cs typeface="Arial"/>
              </a:rPr>
              <a:t> mediate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 dose-dependent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and coincid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temporall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ru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15" dirty="0">
                <a:latin typeface="Arial"/>
                <a:cs typeface="Arial"/>
              </a:rPr>
              <a:t>’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antihypertensiv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٥٠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1114425"/>
            <a:ext cx="7138682" cy="1089660"/>
          </a:xfrm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2440940">
              <a:lnSpc>
                <a:spcPct val="100000"/>
              </a:lnSpc>
            </a:pPr>
            <a:r>
              <a:rPr sz="3900" spc="-25" dirty="0"/>
              <a:t>Clonidine</a:t>
            </a:r>
            <a:endParaRPr sz="39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9014"/>
            <a:ext cx="7687309" cy="1894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marR="5080" indent="-514350">
              <a:lnSpc>
                <a:spcPct val="100000"/>
              </a:lnSpc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2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Clonidin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shoul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not be given</a:t>
            </a:r>
            <a:r>
              <a:rPr sz="3200" b="1" spc="-25" dirty="0">
                <a:latin typeface="Arial"/>
                <a:cs typeface="Arial"/>
              </a:rPr>
              <a:t> to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patients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who 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risk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mental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e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ressio</a:t>
            </a:r>
            <a:r>
              <a:rPr sz="3200" b="1" spc="-20" dirty="0">
                <a:latin typeface="Arial"/>
                <a:cs typeface="Arial"/>
              </a:rPr>
              <a:t>n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shoul</a:t>
            </a:r>
            <a:r>
              <a:rPr sz="3200" b="1" spc="-20" dirty="0">
                <a:latin typeface="Arial"/>
                <a:cs typeface="Arial"/>
              </a:rPr>
              <a:t>d be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withdrawn</a:t>
            </a:r>
            <a:r>
              <a:rPr sz="3200" b="1" spc="-10" dirty="0">
                <a:latin typeface="Arial"/>
                <a:cs typeface="Arial"/>
              </a:rPr>
              <a:t> if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depression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occurs during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therapy.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٥١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4368" y="1015365"/>
            <a:ext cx="7138682" cy="1089660"/>
          </a:xfrm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2440940">
              <a:lnSpc>
                <a:spcPct val="100000"/>
              </a:lnSpc>
            </a:pPr>
            <a:r>
              <a:rPr sz="3900" spc="-25" dirty="0"/>
              <a:t>Clonidine</a:t>
            </a:r>
            <a:endParaRPr sz="39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9014"/>
            <a:ext cx="7551420" cy="2382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marR="5080" indent="-514350">
              <a:lnSpc>
                <a:spcPct val="100000"/>
              </a:lnSpc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3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Concomitan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5" dirty="0">
                <a:latin typeface="Arial"/>
                <a:cs typeface="Arial"/>
              </a:rPr>
              <a:t>treatmen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tricyclic</a:t>
            </a:r>
            <a:r>
              <a:rPr sz="3200" b="1" spc="-25" dirty="0">
                <a:latin typeface="Arial"/>
                <a:cs typeface="Arial"/>
              </a:rPr>
              <a:t> antidepressant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ma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block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 antih</a:t>
            </a:r>
            <a:r>
              <a:rPr sz="3200" b="1" spc="-25" dirty="0">
                <a:latin typeface="Arial"/>
                <a:cs typeface="Arial"/>
              </a:rPr>
              <a:t>y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ertensiv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clonidin</a:t>
            </a:r>
            <a:r>
              <a:rPr sz="3200" b="1" spc="-10" dirty="0">
                <a:latin typeface="Arial"/>
                <a:cs typeface="Arial"/>
              </a:rPr>
              <a:t>e,</a:t>
            </a:r>
            <a:r>
              <a:rPr sz="3200" b="1" spc="-20" dirty="0">
                <a:latin typeface="Arial"/>
                <a:cs typeface="Arial"/>
              </a:rPr>
              <a:t> due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α</a:t>
            </a:r>
            <a:r>
              <a:rPr sz="3200" b="1" spc="-25" dirty="0">
                <a:latin typeface="Arial"/>
                <a:cs typeface="Arial"/>
              </a:rPr>
              <a:t>-adrenoceptor-blocking</a:t>
            </a:r>
            <a:r>
              <a:rPr sz="3200" b="1" spc="-20" dirty="0">
                <a:latin typeface="Arial"/>
                <a:cs typeface="Arial"/>
              </a:rPr>
              <a:t> actions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 tricyclics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٥٢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862965"/>
            <a:ext cx="7138682" cy="1089660"/>
          </a:xfrm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2440940">
              <a:lnSpc>
                <a:spcPct val="100000"/>
              </a:lnSpc>
            </a:pPr>
            <a:r>
              <a:rPr sz="3900" spc="-25" dirty="0"/>
              <a:t>Clonidine</a:t>
            </a:r>
            <a:endParaRPr sz="39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752715" cy="287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marR="5080" indent="-514350">
              <a:lnSpc>
                <a:spcPct val="100000"/>
              </a:lnSpc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4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Withdrawa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clonidin</a:t>
            </a:r>
            <a:r>
              <a:rPr sz="3200" b="1" spc="-20" dirty="0">
                <a:latin typeface="Arial"/>
                <a:cs typeface="Arial"/>
              </a:rPr>
              <a:t>e after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prolonged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use</a:t>
            </a:r>
            <a:r>
              <a:rPr sz="3200" b="1" spc="-25" dirty="0">
                <a:latin typeface="Arial"/>
                <a:cs typeface="Arial"/>
              </a:rPr>
              <a:t> (an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high dosages),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resul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life-threateni</a:t>
            </a:r>
            <a:r>
              <a:rPr sz="3200" b="1" spc="-10" dirty="0">
                <a:latin typeface="Arial"/>
                <a:cs typeface="Arial"/>
              </a:rPr>
              <a:t>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hypertensiv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crisis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mediate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by increase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sympatheti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nervous</a:t>
            </a:r>
            <a:r>
              <a:rPr sz="3200" b="1" spc="-20" dirty="0">
                <a:latin typeface="Arial"/>
                <a:cs typeface="Arial"/>
              </a:rPr>
              <a:t> activity.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٥٣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109" y="1015365"/>
            <a:ext cx="7138682" cy="1089660"/>
          </a:xfrm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2440940">
              <a:lnSpc>
                <a:spcPct val="100000"/>
              </a:lnSpc>
            </a:pPr>
            <a:r>
              <a:rPr sz="3900" spc="-25" dirty="0"/>
              <a:t>Clonidine</a:t>
            </a:r>
            <a:endParaRPr sz="39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684770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marR="5080" indent="-514350">
              <a:lnSpc>
                <a:spcPct val="100000"/>
              </a:lnSpc>
              <a:buFont typeface="Arial"/>
              <a:buChar char="•"/>
              <a:tabLst>
                <a:tab pos="527050" algn="l"/>
              </a:tabLst>
            </a:pPr>
            <a:r>
              <a:rPr sz="3200" b="1" spc="-20" dirty="0">
                <a:latin typeface="Arial"/>
                <a:cs typeface="Arial"/>
              </a:rPr>
              <a:t>The withdrawal</a:t>
            </a:r>
            <a:r>
              <a:rPr sz="3200" b="1" spc="-25" dirty="0">
                <a:latin typeface="Arial"/>
                <a:cs typeface="Arial"/>
              </a:rPr>
              <a:t> syndrom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manifeste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y </a:t>
            </a:r>
            <a:r>
              <a:rPr sz="3200" b="1" spc="-25" dirty="0">
                <a:latin typeface="Arial"/>
                <a:cs typeface="Arial"/>
              </a:rPr>
              <a:t>nervousness,</a:t>
            </a:r>
            <a:r>
              <a:rPr sz="3200" b="1" spc="-20" dirty="0">
                <a:latin typeface="Arial"/>
                <a:cs typeface="Arial"/>
              </a:rPr>
              <a:t> tach</a:t>
            </a:r>
            <a:r>
              <a:rPr sz="3200" b="1" spc="-25" dirty="0">
                <a:latin typeface="Arial"/>
                <a:cs typeface="Arial"/>
              </a:rPr>
              <a:t>ycardia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headach</a:t>
            </a:r>
            <a:r>
              <a:rPr sz="3200" b="1" spc="-15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sweati</a:t>
            </a:r>
            <a:r>
              <a:rPr sz="3200" b="1" spc="-20" dirty="0">
                <a:latin typeface="Arial"/>
                <a:cs typeface="Arial"/>
              </a:rPr>
              <a:t>ng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afte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omitting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one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or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tw</a:t>
            </a:r>
            <a:r>
              <a:rPr sz="3200" b="1" spc="-20" dirty="0">
                <a:latin typeface="Arial"/>
                <a:cs typeface="Arial"/>
              </a:rPr>
              <a:t>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doses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the</a:t>
            </a:r>
            <a:r>
              <a:rPr sz="3200" b="1" spc="-20" dirty="0">
                <a:latin typeface="Arial"/>
                <a:cs typeface="Arial"/>
              </a:rPr>
              <a:t> drug.</a:t>
            </a:r>
            <a:endParaRPr sz="3200">
              <a:latin typeface="Arial"/>
              <a:cs typeface="Arial"/>
            </a:endParaRPr>
          </a:p>
          <a:p>
            <a:pPr marL="527050" marR="140970" indent="-51435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527050" algn="l"/>
              </a:tabLst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Al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l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patients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who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tak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clonidine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should</a:t>
            </a:r>
            <a:r>
              <a:rPr sz="32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be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warne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this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possibilit</a:t>
            </a:r>
            <a:r>
              <a:rPr sz="3200" b="1" spc="-3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٥٤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983547"/>
            <a:ext cx="7138682" cy="1089660"/>
          </a:xfrm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2440940">
              <a:lnSpc>
                <a:spcPct val="100000"/>
              </a:lnSpc>
            </a:pPr>
            <a:r>
              <a:rPr sz="3900" spc="-25" dirty="0"/>
              <a:t>Clonidine</a:t>
            </a:r>
            <a:endParaRPr sz="39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703820" cy="394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marR="5080" indent="-514350">
              <a:lnSpc>
                <a:spcPct val="100000"/>
              </a:lnSpc>
              <a:buFont typeface="Arial"/>
              <a:buChar char="•"/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When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drug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mus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stopped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it </a:t>
            </a:r>
            <a:r>
              <a:rPr sz="3200" b="1" spc="-25" dirty="0">
                <a:latin typeface="Arial"/>
                <a:cs typeface="Arial"/>
              </a:rPr>
              <a:t>shoul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be done gradually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while other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antih</a:t>
            </a:r>
            <a:r>
              <a:rPr sz="3200" b="1" spc="-25" dirty="0">
                <a:latin typeface="Arial"/>
                <a:cs typeface="Arial"/>
              </a:rPr>
              <a:t>y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ertensiv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a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25" dirty="0">
                <a:latin typeface="Arial"/>
                <a:cs typeface="Arial"/>
              </a:rPr>
              <a:t>ent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bei</a:t>
            </a:r>
            <a:r>
              <a:rPr sz="3200" b="1" spc="-10" dirty="0">
                <a:latin typeface="Arial"/>
                <a:cs typeface="Arial"/>
              </a:rPr>
              <a:t>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substituted.</a:t>
            </a:r>
            <a:endParaRPr sz="3200">
              <a:latin typeface="Arial"/>
              <a:cs typeface="Arial"/>
            </a:endParaRPr>
          </a:p>
          <a:p>
            <a:pPr marL="527050" marR="26670" indent="-51435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Treatmen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ypertensiv</a:t>
            </a:r>
            <a:r>
              <a:rPr sz="3200" b="1" spc="-20" dirty="0">
                <a:latin typeface="Arial"/>
                <a:cs typeface="Arial"/>
              </a:rPr>
              <a:t>e crisis</a:t>
            </a:r>
            <a:r>
              <a:rPr sz="3200" b="1" spc="-25" dirty="0">
                <a:latin typeface="Arial"/>
                <a:cs typeface="Arial"/>
              </a:rPr>
              <a:t> consist</a:t>
            </a:r>
            <a:r>
              <a:rPr sz="3200" b="1" spc="-20" dirty="0">
                <a:latin typeface="Arial"/>
                <a:cs typeface="Arial"/>
              </a:rPr>
              <a:t>s 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reinstitution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clonidine therap</a:t>
            </a:r>
            <a:r>
              <a:rPr sz="3200" b="1" spc="-20" dirty="0">
                <a:latin typeface="Arial"/>
                <a:cs typeface="Arial"/>
              </a:rPr>
              <a:t>y or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administratio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both α</a:t>
            </a:r>
            <a:r>
              <a:rPr sz="3200" b="1" spc="-15" dirty="0">
                <a:latin typeface="Arial"/>
                <a:cs typeface="Arial"/>
              </a:rPr>
              <a:t>-</a:t>
            </a:r>
            <a:r>
              <a:rPr sz="3200" b="1" spc="-20" dirty="0">
                <a:latin typeface="Arial"/>
                <a:cs typeface="Arial"/>
              </a:rPr>
              <a:t> and </a:t>
            </a:r>
            <a:r>
              <a:rPr sz="3200" b="1" spc="-25" dirty="0">
                <a:latin typeface="Arial"/>
                <a:cs typeface="Arial"/>
              </a:rPr>
              <a:t>β-adrenoceptor-blockin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agent</a:t>
            </a:r>
            <a:r>
              <a:rPr sz="3200" b="1" spc="-1595" dirty="0">
                <a:latin typeface="Arial"/>
                <a:cs typeface="Arial"/>
              </a:rPr>
              <a:t>s</a:t>
            </a:r>
            <a:r>
              <a:rPr sz="1800" spc="-15" baseline="13888" dirty="0">
                <a:latin typeface="Arial"/>
                <a:cs typeface="Arial"/>
              </a:rPr>
              <a:t>٥٥</a:t>
            </a:r>
            <a:r>
              <a:rPr sz="1800" spc="-37" baseline="13888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358" y="1034794"/>
            <a:ext cx="7138682" cy="1089660"/>
          </a:xfrm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685165">
              <a:lnSpc>
                <a:spcPct val="100000"/>
              </a:lnSpc>
            </a:pPr>
            <a:r>
              <a:rPr sz="3600" dirty="0"/>
              <a:t>Adrenoc</a:t>
            </a:r>
            <a:r>
              <a:rPr sz="3600" spc="5" dirty="0"/>
              <a:t>e</a:t>
            </a:r>
            <a:r>
              <a:rPr sz="3600" spc="-25" dirty="0"/>
              <a:t>p</a:t>
            </a:r>
            <a:r>
              <a:rPr sz="3600" dirty="0"/>
              <a:t>tor</a:t>
            </a:r>
            <a:r>
              <a:rPr sz="3600" spc="-25" dirty="0"/>
              <a:t> </a:t>
            </a:r>
            <a:r>
              <a:rPr sz="3600" spc="-5" dirty="0"/>
              <a:t>Ant</a:t>
            </a:r>
            <a:r>
              <a:rPr sz="3600" dirty="0"/>
              <a:t>a</a:t>
            </a:r>
            <a:r>
              <a:rPr sz="3600" spc="-20" dirty="0"/>
              <a:t>gonists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pc="-20" dirty="0">
                <a:solidFill>
                  <a:srgbClr val="000000"/>
                </a:solidFill>
              </a:rPr>
              <a:t>The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pharmacology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of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  <a:latin typeface="Arial"/>
                <a:cs typeface="Arial"/>
              </a:rPr>
              <a:t>α</a:t>
            </a:r>
            <a:r>
              <a:rPr spc="-15" dirty="0">
                <a:solidFill>
                  <a:srgbClr val="000000"/>
                </a:solidFill>
              </a:rPr>
              <a:t>- </a:t>
            </a:r>
            <a:r>
              <a:rPr spc="-25" dirty="0">
                <a:solidFill>
                  <a:srgbClr val="000000"/>
                </a:solidFill>
              </a:rPr>
              <a:t>a</a:t>
            </a:r>
            <a:r>
              <a:rPr spc="-20" dirty="0">
                <a:solidFill>
                  <a:srgbClr val="000000"/>
                </a:solidFill>
              </a:rPr>
              <a:t>nd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  <a:latin typeface="Arial"/>
                <a:cs typeface="Arial"/>
              </a:rPr>
              <a:t>β</a:t>
            </a:r>
            <a:r>
              <a:rPr spc="-15" dirty="0">
                <a:solidFill>
                  <a:srgbClr val="000000"/>
                </a:solidFill>
              </a:rPr>
              <a:t>-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adrenocepto</a:t>
            </a:r>
            <a:r>
              <a:rPr spc="-15" dirty="0">
                <a:solidFill>
                  <a:srgbClr val="000000"/>
                </a:solidFill>
              </a:rPr>
              <a:t>r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blockers </a:t>
            </a:r>
            <a:r>
              <a:rPr spc="-25" dirty="0">
                <a:solidFill>
                  <a:srgbClr val="000000"/>
                </a:solidFill>
              </a:rPr>
              <a:t>was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presented</a:t>
            </a:r>
            <a:r>
              <a:rPr spc="-15" dirty="0">
                <a:solidFill>
                  <a:srgbClr val="000000"/>
                </a:solidFill>
              </a:rPr>
              <a:t> in </a:t>
            </a:r>
            <a:r>
              <a:rPr spc="-25" dirty="0">
                <a:solidFill>
                  <a:srgbClr val="000000"/>
                </a:solidFill>
              </a:rPr>
              <a:t>th</a:t>
            </a:r>
            <a:r>
              <a:rPr spc="-20" dirty="0">
                <a:solidFill>
                  <a:srgbClr val="000000"/>
                </a:solidFill>
              </a:rPr>
              <a:t>e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autonomi</a:t>
            </a:r>
            <a:r>
              <a:rPr spc="-20" dirty="0">
                <a:solidFill>
                  <a:srgbClr val="000000"/>
                </a:solidFill>
              </a:rPr>
              <a:t>c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nervous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s</a:t>
            </a:r>
            <a:r>
              <a:rPr spc="-25" dirty="0">
                <a:solidFill>
                  <a:srgbClr val="000000"/>
                </a:solidFill>
              </a:rPr>
              <a:t>ystem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pharmacology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lectures </a:t>
            </a:r>
            <a:r>
              <a:rPr spc="-15" dirty="0">
                <a:solidFill>
                  <a:srgbClr val="000000"/>
                </a:solidFill>
              </a:rPr>
              <a:t>in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second</a:t>
            </a:r>
            <a:r>
              <a:rPr spc="-20" dirty="0">
                <a:solidFill>
                  <a:srgbClr val="000000"/>
                </a:solidFill>
              </a:rPr>
              <a:t> year.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٥٦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801193"/>
            <a:ext cx="7138682" cy="1089660"/>
          </a:xfrm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469265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β</a:t>
            </a:r>
            <a:r>
              <a:rPr sz="3600" dirty="0"/>
              <a:t>-Adrenoce</a:t>
            </a:r>
            <a:r>
              <a:rPr sz="3600" spc="-25" dirty="0"/>
              <a:t>ptor</a:t>
            </a:r>
            <a:r>
              <a:rPr sz="3600" spc="-20" dirty="0"/>
              <a:t> </a:t>
            </a:r>
            <a:r>
              <a:rPr sz="3600" spc="-5" dirty="0"/>
              <a:t>Ant</a:t>
            </a:r>
            <a:r>
              <a:rPr sz="3600" dirty="0"/>
              <a:t>a</a:t>
            </a:r>
            <a:r>
              <a:rPr sz="3600" spc="-20" dirty="0"/>
              <a:t>gonists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348053"/>
            <a:ext cx="7600950" cy="394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Propranolo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5" dirty="0">
                <a:latin typeface="Arial"/>
                <a:cs typeface="Arial"/>
              </a:rPr>
              <a:t> (non-selective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blocks </a:t>
            </a:r>
            <a:r>
              <a:rPr sz="3200" b="1" spc="-25" dirty="0">
                <a:latin typeface="Arial"/>
                <a:cs typeface="Arial"/>
              </a:rPr>
              <a:t>β</a:t>
            </a:r>
            <a:r>
              <a:rPr sz="3150" b="1" spc="15" baseline="-21164" dirty="0">
                <a:latin typeface="Arial"/>
                <a:cs typeface="Arial"/>
              </a:rPr>
              <a:t>1</a:t>
            </a:r>
            <a:r>
              <a:rPr sz="3200" b="1" spc="-15" dirty="0">
                <a:latin typeface="Arial"/>
                <a:cs typeface="Arial"/>
              </a:rPr>
              <a:t>-</a:t>
            </a:r>
            <a:r>
              <a:rPr sz="3200" b="1" spc="-20" dirty="0">
                <a:latin typeface="Arial"/>
                <a:cs typeface="Arial"/>
              </a:rPr>
              <a:t> and </a:t>
            </a:r>
            <a:r>
              <a:rPr sz="3200" b="1" spc="-25" dirty="0">
                <a:latin typeface="Arial"/>
                <a:cs typeface="Arial"/>
              </a:rPr>
              <a:t>β</a:t>
            </a:r>
            <a:r>
              <a:rPr sz="3150" b="1" spc="15" baseline="-21164" dirty="0">
                <a:latin typeface="Arial"/>
                <a:cs typeface="Arial"/>
              </a:rPr>
              <a:t>2</a:t>
            </a:r>
            <a:r>
              <a:rPr sz="3200" b="1" spc="-25" dirty="0">
                <a:latin typeface="Arial"/>
                <a:cs typeface="Arial"/>
              </a:rPr>
              <a:t>-adrenoceptors</a:t>
            </a:r>
            <a:r>
              <a:rPr sz="3200" b="1" spc="-15" dirty="0">
                <a:latin typeface="Arial"/>
                <a:cs typeface="Arial"/>
              </a:rPr>
              <a:t>) </a:t>
            </a:r>
            <a:r>
              <a:rPr sz="3200" b="1" spc="-30" dirty="0">
                <a:latin typeface="Arial"/>
                <a:cs typeface="Arial"/>
              </a:rPr>
              <a:t>wa</a:t>
            </a:r>
            <a:r>
              <a:rPr sz="3200" b="1" spc="-20" dirty="0">
                <a:latin typeface="Arial"/>
                <a:cs typeface="Arial"/>
              </a:rPr>
              <a:t>s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firs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2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β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blocker </a:t>
            </a:r>
            <a:r>
              <a:rPr sz="3200" b="1" spc="-30" dirty="0">
                <a:latin typeface="Arial"/>
                <a:cs typeface="Arial"/>
              </a:rPr>
              <a:t>show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effective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20" dirty="0">
                <a:latin typeface="Arial"/>
                <a:cs typeface="Arial"/>
              </a:rPr>
              <a:t> hypertension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ischemic heart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disease.</a:t>
            </a:r>
            <a:endParaRPr sz="3200">
              <a:latin typeface="Arial"/>
              <a:cs typeface="Arial"/>
            </a:endParaRPr>
          </a:p>
          <a:p>
            <a:pPr marL="315595" marR="15430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15" dirty="0">
                <a:latin typeface="Arial"/>
                <a:cs typeface="Arial"/>
              </a:rPr>
              <a:t>It </a:t>
            </a:r>
            <a:r>
              <a:rPr sz="3200" b="1" spc="-25" dirty="0">
                <a:latin typeface="Arial"/>
                <a:cs typeface="Arial"/>
              </a:rPr>
              <a:t>ha</a:t>
            </a:r>
            <a:r>
              <a:rPr sz="3200" b="1" spc="-20" dirty="0">
                <a:latin typeface="Arial"/>
                <a:cs typeface="Arial"/>
              </a:rPr>
              <a:t>s </a:t>
            </a:r>
            <a:r>
              <a:rPr sz="3200" b="1" spc="-25" dirty="0">
                <a:latin typeface="Arial"/>
                <a:cs typeface="Arial"/>
              </a:rPr>
              <a:t>now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bee</a:t>
            </a:r>
            <a:r>
              <a:rPr sz="3200" b="1" spc="-20" dirty="0">
                <a:latin typeface="Arial"/>
                <a:cs typeface="Arial"/>
              </a:rPr>
              <a:t>n </a:t>
            </a:r>
            <a:r>
              <a:rPr sz="3200" b="1" spc="-25" dirty="0">
                <a:latin typeface="Arial"/>
                <a:cs typeface="Arial"/>
              </a:rPr>
              <a:t>replace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by</a:t>
            </a:r>
            <a:r>
              <a:rPr sz="3200" b="1" spc="-20" dirty="0">
                <a:latin typeface="Arial"/>
                <a:cs typeface="Arial"/>
              </a:rPr>
              <a:t> cardioselective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β</a:t>
            </a:r>
            <a:r>
              <a:rPr sz="3150" b="1" spc="15" baseline="-21164" dirty="0">
                <a:latin typeface="Arial"/>
                <a:cs typeface="Arial"/>
              </a:rPr>
              <a:t>1</a:t>
            </a:r>
            <a:r>
              <a:rPr sz="3200" b="1" spc="-25" dirty="0">
                <a:latin typeface="Arial"/>
                <a:cs typeface="Arial"/>
              </a:rPr>
              <a:t>-blocker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25" dirty="0">
                <a:latin typeface="Arial"/>
                <a:cs typeface="Arial"/>
              </a:rPr>
              <a:t> suc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as</a:t>
            </a:r>
            <a:r>
              <a:rPr sz="3200" b="1" spc="-15" dirty="0">
                <a:latin typeface="Arial"/>
                <a:cs typeface="Arial"/>
              </a:rPr>
              <a:t> bisoprolol,</a:t>
            </a:r>
            <a:r>
              <a:rPr sz="3200" b="1" spc="-25" dirty="0">
                <a:latin typeface="Arial"/>
                <a:cs typeface="Arial"/>
              </a:rPr>
              <a:t> metoprolo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atenolol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spc="-360" dirty="0">
                <a:latin typeface="Arial"/>
                <a:cs typeface="Arial"/>
              </a:rPr>
              <a:t> </a:t>
            </a:r>
            <a:r>
              <a:rPr sz="1800" spc="-30" baseline="-6944" dirty="0">
                <a:latin typeface="Arial"/>
                <a:cs typeface="Arial"/>
              </a:rPr>
              <a:t>٥٧</a:t>
            </a:r>
            <a:endParaRPr sz="1800" baseline="-6944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4355" y="749490"/>
            <a:ext cx="7138682" cy="1089660"/>
          </a:xfrm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469265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β</a:t>
            </a:r>
            <a:r>
              <a:rPr sz="3600" dirty="0"/>
              <a:t>-Adrenoce</a:t>
            </a:r>
            <a:r>
              <a:rPr sz="3600" spc="-25" dirty="0"/>
              <a:t>ptor</a:t>
            </a:r>
            <a:r>
              <a:rPr sz="3600" spc="-20" dirty="0"/>
              <a:t> </a:t>
            </a:r>
            <a:r>
              <a:rPr sz="3600" spc="-5" dirty="0"/>
              <a:t>Ant</a:t>
            </a:r>
            <a:r>
              <a:rPr sz="3600" dirty="0"/>
              <a:t>a</a:t>
            </a:r>
            <a:r>
              <a:rPr sz="3600" spc="-20" dirty="0"/>
              <a:t>gonists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475220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Al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5" dirty="0">
                <a:latin typeface="Arial"/>
                <a:cs typeface="Arial"/>
              </a:rPr>
              <a:t>β-adrenocepto</a:t>
            </a:r>
            <a:r>
              <a:rPr sz="3200" b="1" spc="-15" dirty="0">
                <a:latin typeface="Arial"/>
                <a:cs typeface="Arial"/>
              </a:rPr>
              <a:t>r </a:t>
            </a:r>
            <a:r>
              <a:rPr sz="3200" b="1" spc="-25" dirty="0">
                <a:latin typeface="Arial"/>
                <a:cs typeface="Arial"/>
              </a:rPr>
              <a:t>blocker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25" dirty="0">
                <a:latin typeface="Arial"/>
                <a:cs typeface="Arial"/>
              </a:rPr>
              <a:t> are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useful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for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lowering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pressure</a:t>
            </a:r>
            <a:r>
              <a:rPr sz="3200" b="1" spc="-15" dirty="0">
                <a:latin typeface="Arial"/>
                <a:cs typeface="Arial"/>
              </a:rPr>
              <a:t> in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mild-to-moderat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y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ertension.</a:t>
            </a:r>
            <a:endParaRPr sz="3200">
              <a:latin typeface="Arial"/>
              <a:cs typeface="Arial"/>
            </a:endParaRPr>
          </a:p>
          <a:p>
            <a:pPr marL="315595" marR="38989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sever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hypertension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are</a:t>
            </a:r>
            <a:r>
              <a:rPr sz="3200" b="1" spc="-20" dirty="0">
                <a:latin typeface="Arial"/>
                <a:cs typeface="Arial"/>
              </a:rPr>
              <a:t> especially </a:t>
            </a:r>
            <a:r>
              <a:rPr sz="3200" b="1" spc="-25" dirty="0">
                <a:latin typeface="Arial"/>
                <a:cs typeface="Arial"/>
              </a:rPr>
              <a:t>usefu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preventin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25" dirty="0">
                <a:latin typeface="Arial"/>
                <a:cs typeface="Arial"/>
              </a:rPr>
              <a:t> the</a:t>
            </a:r>
            <a:r>
              <a:rPr sz="3200" b="1" spc="-20" dirty="0">
                <a:latin typeface="Arial"/>
                <a:cs typeface="Arial"/>
              </a:rPr>
              <a:t> reflex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tachycardi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results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from treatmen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direc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5" dirty="0">
                <a:latin typeface="Arial"/>
                <a:cs typeface="Arial"/>
              </a:rPr>
              <a:t>vasodilator</a:t>
            </a:r>
            <a:r>
              <a:rPr sz="3200" b="1" spc="-15" dirty="0">
                <a:latin typeface="Arial"/>
                <a:cs typeface="Arial"/>
              </a:rPr>
              <a:t>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٥٨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710565"/>
            <a:ext cx="7138682" cy="1089660"/>
          </a:xfrm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469265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β</a:t>
            </a:r>
            <a:r>
              <a:rPr sz="3600" dirty="0"/>
              <a:t>-Adrenoce</a:t>
            </a:r>
            <a:r>
              <a:rPr sz="3600" spc="-25" dirty="0"/>
              <a:t>ptor</a:t>
            </a:r>
            <a:r>
              <a:rPr sz="3600" spc="-20" dirty="0"/>
              <a:t> </a:t>
            </a:r>
            <a:r>
              <a:rPr sz="3600" spc="-5" dirty="0"/>
              <a:t>Ant</a:t>
            </a:r>
            <a:r>
              <a:rPr sz="3600" dirty="0"/>
              <a:t>a</a:t>
            </a:r>
            <a:r>
              <a:rPr sz="3600" spc="-20" dirty="0"/>
              <a:t>gonists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348053"/>
            <a:ext cx="7653020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25" dirty="0">
                <a:latin typeface="Arial"/>
                <a:cs typeface="Arial"/>
              </a:rPr>
              <a:t> reduc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mortality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afte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myocardia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15" dirty="0">
                <a:latin typeface="Arial"/>
                <a:cs typeface="Arial"/>
              </a:rPr>
              <a:t>infarction,</a:t>
            </a:r>
            <a:r>
              <a:rPr sz="3200" b="1" spc="-25" dirty="0">
                <a:latin typeface="Arial"/>
                <a:cs typeface="Arial"/>
              </a:rPr>
              <a:t> 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u="heavy" spc="-30" dirty="0">
                <a:solidFill>
                  <a:srgbClr val="FF0000"/>
                </a:solidFill>
                <a:latin typeface="Arial"/>
                <a:cs typeface="Arial"/>
              </a:rPr>
              <a:t>som</a:t>
            </a:r>
            <a:r>
              <a:rPr sz="3200" b="1" u="heavy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also reduc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mortality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patients with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heart</a:t>
            </a:r>
            <a:r>
              <a:rPr sz="3200" b="1" spc="-20" dirty="0">
                <a:latin typeface="Arial"/>
                <a:cs typeface="Arial"/>
              </a:rPr>
              <a:t> failure.</a:t>
            </a:r>
            <a:endParaRPr sz="3200">
              <a:latin typeface="Arial"/>
              <a:cs typeface="Arial"/>
            </a:endParaRPr>
          </a:p>
          <a:p>
            <a:pPr marL="315595" marR="86296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They</a:t>
            </a:r>
            <a:r>
              <a:rPr sz="3200" b="1" spc="-25" dirty="0">
                <a:latin typeface="Arial"/>
                <a:cs typeface="Arial"/>
              </a:rPr>
              <a:t> 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indicate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treating</a:t>
            </a:r>
            <a:r>
              <a:rPr sz="3200" b="1" spc="-25" dirty="0">
                <a:latin typeface="Arial"/>
                <a:cs typeface="Arial"/>
              </a:rPr>
              <a:t> hypertensio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thes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conditions.</a:t>
            </a:r>
            <a:endParaRPr sz="3200">
              <a:latin typeface="Arial"/>
              <a:cs typeface="Arial"/>
            </a:endParaRPr>
          </a:p>
          <a:p>
            <a:pPr marL="31559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Reduc</a:t>
            </a:r>
            <a:r>
              <a:rPr sz="3200" b="1" spc="-20" dirty="0">
                <a:latin typeface="Arial"/>
                <a:cs typeface="Arial"/>
              </a:rPr>
              <a:t>e blood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pressur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without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6526" y="5956865"/>
            <a:ext cx="636016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prominent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postural</a:t>
            </a:r>
            <a:r>
              <a:rPr sz="3200" b="1" spc="-25" dirty="0">
                <a:latin typeface="Arial"/>
                <a:cs typeface="Arial"/>
              </a:rPr>
              <a:t> hypotension.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٥٩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8272" rIns="0" bIns="0" rtlCol="0">
            <a:spAutoFit/>
          </a:bodyPr>
          <a:lstStyle/>
          <a:p>
            <a:pPr marL="1829435">
              <a:lnSpc>
                <a:spcPct val="100000"/>
              </a:lnSpc>
            </a:pPr>
            <a:r>
              <a:rPr sz="4400" spc="-40" dirty="0"/>
              <a:t>H</a:t>
            </a:r>
            <a:r>
              <a:rPr sz="4400" spc="-25" dirty="0"/>
              <a:t>ypertension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1831311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9467" y="2109595"/>
            <a:ext cx="336804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u="heavy" spc="-20" dirty="0">
                <a:solidFill>
                  <a:srgbClr val="000065"/>
                </a:solidFill>
                <a:latin typeface="Arial"/>
                <a:cs typeface="Arial"/>
              </a:rPr>
              <a:t>Blood</a:t>
            </a:r>
            <a:r>
              <a:rPr sz="2000" b="1" u="heavy" spc="0" dirty="0">
                <a:solidFill>
                  <a:srgbClr val="000065"/>
                </a:solidFill>
                <a:latin typeface="Arial"/>
                <a:cs typeface="Arial"/>
              </a:rPr>
              <a:t> </a:t>
            </a:r>
            <a:r>
              <a:rPr sz="2000" b="1" u="heavy" spc="-20" dirty="0">
                <a:solidFill>
                  <a:srgbClr val="000065"/>
                </a:solidFill>
                <a:latin typeface="Arial"/>
                <a:cs typeface="Arial"/>
              </a:rPr>
              <a:t>Pressure</a:t>
            </a:r>
            <a:r>
              <a:rPr sz="2000" b="1" u="heavy" spc="-10" dirty="0">
                <a:solidFill>
                  <a:srgbClr val="000065"/>
                </a:solidFill>
                <a:latin typeface="Arial"/>
                <a:cs typeface="Arial"/>
              </a:rPr>
              <a:t> </a:t>
            </a:r>
            <a:r>
              <a:rPr sz="2000" b="1" u="heavy" spc="-15" dirty="0">
                <a:solidFill>
                  <a:srgbClr val="000065"/>
                </a:solidFill>
                <a:latin typeface="Arial"/>
                <a:cs typeface="Arial"/>
              </a:rPr>
              <a:t>Categories: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2038" y="2678696"/>
            <a:ext cx="8381861" cy="1559929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774853" y="2719195"/>
            <a:ext cx="66484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sz="2000" b="1" u="heavy" spc="-20" dirty="0">
                <a:solidFill>
                  <a:srgbClr val="33339A"/>
                </a:solidFill>
                <a:latin typeface="Arial"/>
                <a:cs typeface="Arial"/>
              </a:rPr>
              <a:t>SBP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&lt;</a:t>
            </a:r>
            <a:r>
              <a:rPr sz="2000" b="1" spc="-20" dirty="0">
                <a:latin typeface="Arial"/>
                <a:cs typeface="Arial"/>
              </a:rPr>
              <a:t> 120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98041" y="2719195"/>
            <a:ext cx="56070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u="heavy" spc="-20" dirty="0">
                <a:solidFill>
                  <a:srgbClr val="33339A"/>
                </a:solidFill>
                <a:latin typeface="Arial"/>
                <a:cs typeface="Arial"/>
              </a:rPr>
              <a:t>DBP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&lt;</a:t>
            </a:r>
            <a:r>
              <a:rPr sz="2000" b="1" spc="-20" dirty="0">
                <a:latin typeface="Arial"/>
                <a:cs typeface="Arial"/>
              </a:rPr>
              <a:t> 80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9467" y="3023995"/>
            <a:ext cx="89852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0" dirty="0">
                <a:latin typeface="Arial"/>
                <a:cs typeface="Arial"/>
              </a:rPr>
              <a:t>Normal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9467" y="3633596"/>
            <a:ext cx="202692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0" dirty="0">
                <a:solidFill>
                  <a:srgbClr val="9A0033"/>
                </a:solidFill>
                <a:latin typeface="Arial"/>
                <a:cs typeface="Arial"/>
              </a:rPr>
              <a:t>Prehypertension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75587" y="3633596"/>
            <a:ext cx="95567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0" dirty="0">
                <a:solidFill>
                  <a:srgbClr val="9A0033"/>
                </a:solidFill>
                <a:latin typeface="Arial"/>
                <a:cs typeface="Arial"/>
              </a:rPr>
              <a:t>120</a:t>
            </a:r>
            <a:r>
              <a:rPr sz="2000" b="1" spc="-10" dirty="0">
                <a:solidFill>
                  <a:srgbClr val="9A0033"/>
                </a:solidFill>
                <a:latin typeface="Arial"/>
                <a:cs typeface="Arial"/>
              </a:rPr>
              <a:t>-</a:t>
            </a:r>
            <a:r>
              <a:rPr sz="2000" b="1" spc="-20" dirty="0">
                <a:solidFill>
                  <a:srgbClr val="9A0033"/>
                </a:solidFill>
                <a:latin typeface="Arial"/>
                <a:cs typeface="Arial"/>
              </a:rPr>
              <a:t>135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98647" y="3633596"/>
            <a:ext cx="674370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0" dirty="0">
                <a:solidFill>
                  <a:srgbClr val="9A0033"/>
                </a:solidFill>
                <a:latin typeface="Arial"/>
                <a:cs typeface="Arial"/>
              </a:rPr>
              <a:t>80</a:t>
            </a:r>
            <a:r>
              <a:rPr sz="2000" b="1" spc="-10" dirty="0">
                <a:solidFill>
                  <a:srgbClr val="9A0033"/>
                </a:solidFill>
                <a:latin typeface="Arial"/>
                <a:cs typeface="Arial"/>
              </a:rPr>
              <a:t>-</a:t>
            </a:r>
            <a:r>
              <a:rPr sz="2000" b="1" spc="-20" dirty="0">
                <a:solidFill>
                  <a:srgbClr val="9A0033"/>
                </a:solidFill>
                <a:latin typeface="Arial"/>
                <a:cs typeface="Arial"/>
              </a:rPr>
              <a:t>89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08168" y="502028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29467" y="5278906"/>
            <a:ext cx="1645285" cy="889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Hypertension </a:t>
            </a:r>
            <a:r>
              <a:rPr sz="2000" b="1" spc="-20" dirty="0">
                <a:latin typeface="Arial"/>
                <a:cs typeface="Arial"/>
              </a:rPr>
              <a:t>Stag</a:t>
            </a:r>
            <a:r>
              <a:rPr sz="2000" b="1" spc="-15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1</a:t>
            </a:r>
            <a:endParaRPr sz="2000" dirty="0">
              <a:latin typeface="Arial"/>
              <a:cs typeface="Arial"/>
            </a:endParaRPr>
          </a:p>
          <a:p>
            <a:pPr marR="102870" algn="ctr">
              <a:lnSpc>
                <a:spcPct val="100000"/>
              </a:lnSpc>
            </a:pPr>
            <a:r>
              <a:rPr sz="2000" b="1" spc="-20" dirty="0">
                <a:latin typeface="Arial"/>
                <a:cs typeface="Arial"/>
              </a:rPr>
              <a:t>Stag</a:t>
            </a:r>
            <a:r>
              <a:rPr sz="2000" b="1" spc="-15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2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75587" y="5588266"/>
            <a:ext cx="9556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0" dirty="0">
                <a:latin typeface="Arial"/>
                <a:cs typeface="Arial"/>
              </a:rPr>
              <a:t>140</a:t>
            </a:r>
            <a:r>
              <a:rPr sz="2000" b="1" spc="-10" dirty="0">
                <a:latin typeface="Arial"/>
                <a:cs typeface="Arial"/>
              </a:rPr>
              <a:t>-</a:t>
            </a:r>
            <a:r>
              <a:rPr sz="2000" b="1" spc="-20" dirty="0">
                <a:latin typeface="Arial"/>
                <a:cs typeface="Arial"/>
              </a:rPr>
              <a:t>159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≥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160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16947" y="5598548"/>
            <a:ext cx="67437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20" dirty="0">
                <a:latin typeface="Arial"/>
                <a:cs typeface="Arial"/>
              </a:rPr>
              <a:t>90</a:t>
            </a:r>
            <a:r>
              <a:rPr sz="2000" b="1" spc="-10" dirty="0">
                <a:latin typeface="Arial"/>
                <a:cs typeface="Arial"/>
              </a:rPr>
              <a:t>-</a:t>
            </a:r>
            <a:r>
              <a:rPr sz="2000" b="1" spc="-20" dirty="0">
                <a:latin typeface="Arial"/>
                <a:cs typeface="Arial"/>
              </a:rPr>
              <a:t>99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5" dirty="0">
                <a:latin typeface="Arial"/>
                <a:cs typeface="Arial"/>
              </a:rPr>
              <a:t>≥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100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77358" y="6521196"/>
            <a:ext cx="7394575" cy="537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76200"/>
              </a:lnSpc>
            </a:pPr>
            <a:r>
              <a:rPr sz="2100" b="1" i="1" spc="-70" dirty="0">
                <a:solidFill>
                  <a:srgbClr val="009A00"/>
                </a:solidFill>
                <a:latin typeface="Arial"/>
                <a:cs typeface="Arial"/>
              </a:rPr>
              <a:t>Th</a:t>
            </a:r>
            <a:r>
              <a:rPr sz="2100" b="1" i="1" spc="-60" dirty="0">
                <a:solidFill>
                  <a:srgbClr val="009A00"/>
                </a:solidFill>
                <a:latin typeface="Arial"/>
                <a:cs typeface="Arial"/>
              </a:rPr>
              <a:t>e</a:t>
            </a:r>
            <a:r>
              <a:rPr sz="2100" b="1" i="1" spc="-3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60" dirty="0">
                <a:solidFill>
                  <a:srgbClr val="009A00"/>
                </a:solidFill>
                <a:latin typeface="Arial"/>
                <a:cs typeface="Arial"/>
              </a:rPr>
              <a:t>actua</a:t>
            </a:r>
            <a:r>
              <a:rPr sz="2100" b="1" i="1" spc="-30" dirty="0">
                <a:solidFill>
                  <a:srgbClr val="009A00"/>
                </a:solidFill>
                <a:latin typeface="Arial"/>
                <a:cs typeface="Arial"/>
              </a:rPr>
              <a:t>l</a:t>
            </a:r>
            <a:r>
              <a:rPr sz="2100" b="1" i="1" spc="-25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45" dirty="0">
                <a:solidFill>
                  <a:srgbClr val="009A00"/>
                </a:solidFill>
                <a:latin typeface="Arial"/>
                <a:cs typeface="Arial"/>
              </a:rPr>
              <a:t>r</a:t>
            </a:r>
            <a:r>
              <a:rPr sz="2100" b="1" i="1" spc="-60" dirty="0">
                <a:solidFill>
                  <a:srgbClr val="009A00"/>
                </a:solidFill>
                <a:latin typeface="Arial"/>
                <a:cs typeface="Arial"/>
              </a:rPr>
              <a:t>eadin</a:t>
            </a:r>
            <a:r>
              <a:rPr sz="2100" b="1" i="1" spc="-65" dirty="0">
                <a:solidFill>
                  <a:srgbClr val="009A00"/>
                </a:solidFill>
                <a:latin typeface="Arial"/>
                <a:cs typeface="Arial"/>
              </a:rPr>
              <a:t>g</a:t>
            </a:r>
            <a:r>
              <a:rPr sz="2100" b="1" i="1" spc="-3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70" dirty="0">
                <a:solidFill>
                  <a:srgbClr val="009A00"/>
                </a:solidFill>
                <a:latin typeface="Arial"/>
                <a:cs typeface="Arial"/>
              </a:rPr>
              <a:t>b</a:t>
            </a:r>
            <a:r>
              <a:rPr sz="2100" b="1" i="1" spc="-60" dirty="0">
                <a:solidFill>
                  <a:srgbClr val="009A00"/>
                </a:solidFill>
                <a:latin typeface="Arial"/>
                <a:cs typeface="Arial"/>
              </a:rPr>
              <a:t>y</a:t>
            </a:r>
            <a:r>
              <a:rPr sz="2100" b="1" i="1" spc="-25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30" dirty="0">
                <a:solidFill>
                  <a:srgbClr val="009A00"/>
                </a:solidFill>
                <a:latin typeface="Arial"/>
                <a:cs typeface="Arial"/>
              </a:rPr>
              <a:t>i</a:t>
            </a:r>
            <a:r>
              <a:rPr sz="2100" b="1" i="1" spc="-55" dirty="0">
                <a:solidFill>
                  <a:srgbClr val="009A00"/>
                </a:solidFill>
                <a:latin typeface="Arial"/>
                <a:cs typeface="Arial"/>
              </a:rPr>
              <a:t>tsel</a:t>
            </a:r>
            <a:r>
              <a:rPr sz="2100" b="1" i="1" spc="-35" dirty="0">
                <a:solidFill>
                  <a:srgbClr val="009A00"/>
                </a:solidFill>
                <a:latin typeface="Arial"/>
                <a:cs typeface="Arial"/>
              </a:rPr>
              <a:t>f</a:t>
            </a:r>
            <a:r>
              <a:rPr sz="2100" b="1" i="1" spc="-6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85" dirty="0">
                <a:solidFill>
                  <a:srgbClr val="009A00"/>
                </a:solidFill>
                <a:latin typeface="Arial"/>
                <a:cs typeface="Arial"/>
              </a:rPr>
              <a:t>ma</a:t>
            </a:r>
            <a:r>
              <a:rPr sz="2100" b="1" i="1" spc="-60" dirty="0">
                <a:solidFill>
                  <a:srgbClr val="009A00"/>
                </a:solidFill>
                <a:latin typeface="Arial"/>
                <a:cs typeface="Arial"/>
              </a:rPr>
              <a:t>y</a:t>
            </a:r>
            <a:r>
              <a:rPr sz="2100" b="1" i="1" spc="-3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70" dirty="0">
                <a:solidFill>
                  <a:srgbClr val="009A00"/>
                </a:solidFill>
                <a:latin typeface="Arial"/>
                <a:cs typeface="Arial"/>
              </a:rPr>
              <a:t>b</a:t>
            </a:r>
            <a:r>
              <a:rPr sz="2100" b="1" i="1" spc="-60" dirty="0">
                <a:solidFill>
                  <a:srgbClr val="009A00"/>
                </a:solidFill>
                <a:latin typeface="Arial"/>
                <a:cs typeface="Arial"/>
              </a:rPr>
              <a:t>e</a:t>
            </a:r>
            <a:r>
              <a:rPr sz="2100" b="1" i="1" spc="-3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55" dirty="0">
                <a:solidFill>
                  <a:srgbClr val="009A00"/>
                </a:solidFill>
                <a:latin typeface="Arial"/>
                <a:cs typeface="Arial"/>
              </a:rPr>
              <a:t>les</a:t>
            </a:r>
            <a:r>
              <a:rPr sz="2100" b="1" i="1" spc="-60" dirty="0">
                <a:solidFill>
                  <a:srgbClr val="009A00"/>
                </a:solidFill>
                <a:latin typeface="Arial"/>
                <a:cs typeface="Arial"/>
              </a:rPr>
              <a:t>s</a:t>
            </a:r>
            <a:r>
              <a:rPr sz="2100" b="1" i="1" spc="-35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65" dirty="0">
                <a:solidFill>
                  <a:srgbClr val="009A00"/>
                </a:solidFill>
                <a:latin typeface="Arial"/>
                <a:cs typeface="Arial"/>
              </a:rPr>
              <a:t>importan</a:t>
            </a:r>
            <a:r>
              <a:rPr sz="2100" b="1" i="1" spc="-35" dirty="0">
                <a:solidFill>
                  <a:srgbClr val="009A00"/>
                </a:solidFill>
                <a:latin typeface="Arial"/>
                <a:cs typeface="Arial"/>
              </a:rPr>
              <a:t>t </a:t>
            </a:r>
            <a:r>
              <a:rPr sz="2100" b="1" i="1" spc="-60" dirty="0">
                <a:solidFill>
                  <a:srgbClr val="009A00"/>
                </a:solidFill>
                <a:latin typeface="Arial"/>
                <a:cs typeface="Arial"/>
              </a:rPr>
              <a:t>tha</a:t>
            </a:r>
            <a:r>
              <a:rPr sz="2100" b="1" i="1" spc="-65" dirty="0">
                <a:solidFill>
                  <a:srgbClr val="009A00"/>
                </a:solidFill>
                <a:latin typeface="Arial"/>
                <a:cs typeface="Arial"/>
              </a:rPr>
              <a:t>n</a:t>
            </a:r>
            <a:r>
              <a:rPr sz="2100" b="1" i="1" spc="-3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35" dirty="0">
                <a:solidFill>
                  <a:srgbClr val="009A00"/>
                </a:solidFill>
                <a:latin typeface="Arial"/>
                <a:cs typeface="Arial"/>
              </a:rPr>
              <a:t>i</a:t>
            </a:r>
            <a:r>
              <a:rPr sz="2100" b="1" i="1" spc="-65" dirty="0">
                <a:solidFill>
                  <a:srgbClr val="009A00"/>
                </a:solidFill>
                <a:latin typeface="Arial"/>
                <a:cs typeface="Arial"/>
              </a:rPr>
              <a:t>n</a:t>
            </a:r>
            <a:r>
              <a:rPr sz="2100" b="1" i="1" spc="-35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60" dirty="0">
                <a:solidFill>
                  <a:srgbClr val="009A00"/>
                </a:solidFill>
                <a:latin typeface="Arial"/>
                <a:cs typeface="Arial"/>
              </a:rPr>
              <a:t>the presence</a:t>
            </a:r>
            <a:r>
              <a:rPr sz="2100" b="1" i="1" spc="-3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70" dirty="0">
                <a:solidFill>
                  <a:srgbClr val="009A00"/>
                </a:solidFill>
                <a:latin typeface="Arial"/>
                <a:cs typeface="Arial"/>
              </a:rPr>
              <a:t>o</a:t>
            </a:r>
            <a:r>
              <a:rPr sz="2100" b="1" i="1" spc="-35" dirty="0">
                <a:solidFill>
                  <a:srgbClr val="009A00"/>
                </a:solidFill>
                <a:latin typeface="Arial"/>
                <a:cs typeface="Arial"/>
              </a:rPr>
              <a:t>f </a:t>
            </a:r>
            <a:r>
              <a:rPr sz="2100" b="1" i="1" spc="-60" dirty="0">
                <a:solidFill>
                  <a:srgbClr val="009A00"/>
                </a:solidFill>
                <a:latin typeface="Arial"/>
                <a:cs typeface="Arial"/>
              </a:rPr>
              <a:t>vascula</a:t>
            </a:r>
            <a:r>
              <a:rPr sz="2100" b="1" i="1" spc="-45" dirty="0">
                <a:solidFill>
                  <a:srgbClr val="009A00"/>
                </a:solidFill>
                <a:latin typeface="Arial"/>
                <a:cs typeface="Arial"/>
              </a:rPr>
              <a:t>r</a:t>
            </a:r>
            <a:r>
              <a:rPr sz="2100" b="1" i="1" spc="-3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75" dirty="0">
                <a:solidFill>
                  <a:srgbClr val="009A00"/>
                </a:solidFill>
                <a:latin typeface="Arial"/>
                <a:cs typeface="Arial"/>
              </a:rPr>
              <a:t>damag</a:t>
            </a:r>
            <a:r>
              <a:rPr sz="2100" b="1" i="1" spc="-60" dirty="0">
                <a:solidFill>
                  <a:srgbClr val="009A00"/>
                </a:solidFill>
                <a:latin typeface="Arial"/>
                <a:cs typeface="Arial"/>
              </a:rPr>
              <a:t>e</a:t>
            </a:r>
            <a:r>
              <a:rPr sz="2100" b="1" i="1" spc="-2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70" dirty="0">
                <a:solidFill>
                  <a:srgbClr val="009A00"/>
                </a:solidFill>
                <a:latin typeface="Arial"/>
                <a:cs typeface="Arial"/>
              </a:rPr>
              <a:t>o</a:t>
            </a:r>
            <a:r>
              <a:rPr sz="2100" b="1" i="1" spc="-45" dirty="0">
                <a:solidFill>
                  <a:srgbClr val="009A00"/>
                </a:solidFill>
                <a:latin typeface="Arial"/>
                <a:cs typeface="Arial"/>
              </a:rPr>
              <a:t>r</a:t>
            </a:r>
            <a:r>
              <a:rPr sz="2100" b="1" i="1" spc="-35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60" dirty="0">
                <a:solidFill>
                  <a:srgbClr val="009A00"/>
                </a:solidFill>
                <a:latin typeface="Arial"/>
                <a:cs typeface="Arial"/>
              </a:rPr>
              <a:t>targe</a:t>
            </a:r>
            <a:r>
              <a:rPr sz="2100" b="1" i="1" spc="-35" dirty="0">
                <a:solidFill>
                  <a:srgbClr val="009A00"/>
                </a:solidFill>
                <a:latin typeface="Arial"/>
                <a:cs typeface="Arial"/>
              </a:rPr>
              <a:t>t </a:t>
            </a:r>
            <a:r>
              <a:rPr sz="2100" b="1" i="1" spc="-65" dirty="0">
                <a:solidFill>
                  <a:srgbClr val="009A00"/>
                </a:solidFill>
                <a:latin typeface="Arial"/>
                <a:cs typeface="Arial"/>
              </a:rPr>
              <a:t>organ</a:t>
            </a:r>
            <a:r>
              <a:rPr sz="2100" b="1" i="1" spc="-20" dirty="0">
                <a:solidFill>
                  <a:srgbClr val="009A00"/>
                </a:solidFill>
                <a:latin typeface="Arial"/>
                <a:cs typeface="Arial"/>
              </a:rPr>
              <a:t> </a:t>
            </a:r>
            <a:r>
              <a:rPr sz="2100" b="1" i="1" spc="-70" dirty="0">
                <a:solidFill>
                  <a:srgbClr val="009A00"/>
                </a:solidFill>
                <a:latin typeface="Arial"/>
                <a:cs typeface="Arial"/>
              </a:rPr>
              <a:t>damage.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876671" y="6084775"/>
            <a:ext cx="1054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٦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932096"/>
            <a:ext cx="7138682" cy="1089660"/>
          </a:xfrm>
          <a:prstGeom prst="rect">
            <a:avLst/>
          </a:prstGeom>
        </p:spPr>
        <p:txBody>
          <a:bodyPr vert="horz" wrap="square" lIns="0" tIns="232295" rIns="0" bIns="0" rtlCol="0">
            <a:spAutoFit/>
          </a:bodyPr>
          <a:lstStyle/>
          <a:p>
            <a:pPr marL="545465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β</a:t>
            </a:r>
            <a:r>
              <a:rPr sz="3600" dirty="0"/>
              <a:t>-Adrenoceptor</a:t>
            </a:r>
            <a:r>
              <a:rPr sz="3600" spc="-20" dirty="0"/>
              <a:t> </a:t>
            </a:r>
            <a:r>
              <a:rPr sz="3600" spc="-5" dirty="0"/>
              <a:t>A</a:t>
            </a:r>
            <a:r>
              <a:rPr sz="3600" spc="-20" dirty="0"/>
              <a:t>ntagonists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9467" y="2348053"/>
            <a:ext cx="7348855" cy="37548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30" dirty="0">
                <a:latin typeface="Arial"/>
                <a:cs typeface="Arial"/>
              </a:rPr>
              <a:t>Mod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action:</a:t>
            </a:r>
            <a:endParaRPr sz="3200" dirty="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27685" algn="l"/>
              </a:tabLst>
            </a:pPr>
            <a:r>
              <a:rPr sz="3200" b="1" spc="-25" dirty="0">
                <a:latin typeface="Arial"/>
                <a:cs typeface="Arial"/>
              </a:rPr>
              <a:t>Reductio</a:t>
            </a:r>
            <a:r>
              <a:rPr sz="3200" b="1" spc="-20" dirty="0">
                <a:latin typeface="Arial"/>
                <a:cs typeface="Arial"/>
              </a:rPr>
              <a:t>n 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output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(</a:t>
            </a:r>
            <a:r>
              <a:rPr sz="3200" b="1" spc="-25" dirty="0">
                <a:latin typeface="Arial"/>
                <a:cs typeface="Arial"/>
              </a:rPr>
              <a:t>β</a:t>
            </a:r>
            <a:r>
              <a:rPr sz="3150" b="1" spc="15" baseline="-21164" dirty="0">
                <a:latin typeface="Arial"/>
                <a:cs typeface="Arial"/>
              </a:rPr>
              <a:t>1</a:t>
            </a:r>
            <a:r>
              <a:rPr sz="3200" b="1" spc="-15" dirty="0">
                <a:latin typeface="Arial"/>
                <a:cs typeface="Arial"/>
              </a:rPr>
              <a:t>).</a:t>
            </a:r>
            <a:endParaRPr sz="3200" dirty="0">
              <a:latin typeface="Arial"/>
              <a:cs typeface="Arial"/>
            </a:endParaRPr>
          </a:p>
          <a:p>
            <a:pPr marL="527050" marR="182880" indent="-514350">
              <a:lnSpc>
                <a:spcPct val="100000"/>
              </a:lnSpc>
              <a:spcBef>
                <a:spcPts val="760"/>
              </a:spcBef>
              <a:buFont typeface="Arial"/>
              <a:buAutoNum type="arabicPeriod"/>
              <a:tabLst>
                <a:tab pos="527050" algn="l"/>
              </a:tabLst>
            </a:pPr>
            <a:r>
              <a:rPr sz="3200" b="1" spc="-15" dirty="0">
                <a:latin typeface="Arial"/>
                <a:cs typeface="Arial"/>
              </a:rPr>
              <a:t>Inhibition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renin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secretio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(</a:t>
            </a:r>
            <a:r>
              <a:rPr sz="3200" b="1" spc="-25" dirty="0">
                <a:latin typeface="Arial"/>
                <a:cs typeface="Arial"/>
              </a:rPr>
              <a:t>β</a:t>
            </a:r>
            <a:r>
              <a:rPr sz="3150" b="1" spc="15" baseline="-21164" dirty="0">
                <a:latin typeface="Arial"/>
                <a:cs typeface="Arial"/>
              </a:rPr>
              <a:t>1</a:t>
            </a:r>
            <a:r>
              <a:rPr sz="3200" b="1" spc="-15" dirty="0">
                <a:latin typeface="Arial"/>
                <a:cs typeface="Arial"/>
              </a:rPr>
              <a:t>)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 smtClean="0">
                <a:latin typeface="Arial"/>
                <a:cs typeface="Arial"/>
              </a:rPr>
              <a:t>depression</a:t>
            </a:r>
            <a:r>
              <a:rPr sz="3200" b="1" spc="-40" dirty="0" smtClean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renin-angiotensin- aldosteron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syste</a:t>
            </a:r>
            <a:r>
              <a:rPr sz="3200" b="1" spc="-20" dirty="0">
                <a:latin typeface="Arial"/>
                <a:cs typeface="Arial"/>
              </a:rPr>
              <a:t>m.</a:t>
            </a:r>
            <a:endParaRPr sz="3200" dirty="0">
              <a:latin typeface="Arial"/>
              <a:cs typeface="Arial"/>
            </a:endParaRPr>
          </a:p>
          <a:p>
            <a:pPr marL="527050" marR="5080" indent="-514350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27685" algn="l"/>
              </a:tabLst>
            </a:pPr>
            <a:r>
              <a:rPr sz="3200" b="1" spc="-25" dirty="0">
                <a:latin typeface="Arial"/>
                <a:cs typeface="Arial"/>
              </a:rPr>
              <a:t>Bloc</a:t>
            </a:r>
            <a:r>
              <a:rPr sz="3200" b="1" spc="-20" dirty="0">
                <a:latin typeface="Arial"/>
                <a:cs typeface="Arial"/>
              </a:rPr>
              <a:t>k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presynapti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β-adrenoceptors</a:t>
            </a:r>
            <a:r>
              <a:rPr sz="3200" b="1" spc="-15" dirty="0">
                <a:latin typeface="Arial"/>
                <a:cs typeface="Arial"/>
              </a:rPr>
              <a:t> t</a:t>
            </a:r>
            <a:r>
              <a:rPr sz="3200" b="1" spc="-20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sympathetic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3817" y="6054401"/>
            <a:ext cx="588454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vasoconstricto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nerv</a:t>
            </a:r>
            <a:r>
              <a:rPr sz="3200" b="1" spc="-20" dirty="0">
                <a:latin typeface="Arial"/>
                <a:cs typeface="Arial"/>
              </a:rPr>
              <a:t>e activity.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٦٠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614" y="947165"/>
            <a:ext cx="7138682" cy="1089660"/>
          </a:xfrm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469265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β</a:t>
            </a:r>
            <a:r>
              <a:rPr sz="3600" dirty="0"/>
              <a:t>-Adrenoce</a:t>
            </a:r>
            <a:r>
              <a:rPr sz="3600" spc="-25" dirty="0"/>
              <a:t>ptor</a:t>
            </a:r>
            <a:r>
              <a:rPr sz="3600" spc="-20" dirty="0"/>
              <a:t> </a:t>
            </a:r>
            <a:r>
              <a:rPr sz="3600" spc="-5" dirty="0"/>
              <a:t>Ant</a:t>
            </a:r>
            <a:r>
              <a:rPr sz="3600" dirty="0"/>
              <a:t>a</a:t>
            </a:r>
            <a:r>
              <a:rPr sz="3600" spc="-20" dirty="0"/>
              <a:t>gonists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271853"/>
            <a:ext cx="6620509" cy="3738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Majo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advers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effects: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740"/>
              </a:spcBef>
              <a:buFont typeface="Arial"/>
              <a:buAutoNum type="arabicPeriod"/>
              <a:tabLst>
                <a:tab pos="527050" algn="l"/>
              </a:tabLst>
            </a:pPr>
            <a:r>
              <a:rPr sz="3100" b="1" dirty="0">
                <a:latin typeface="Arial"/>
                <a:cs typeface="Arial"/>
              </a:rPr>
              <a:t>Bradycardia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(</a:t>
            </a:r>
            <a:r>
              <a:rPr sz="3100" b="1" dirty="0">
                <a:latin typeface="Arial"/>
                <a:cs typeface="Arial"/>
              </a:rPr>
              <a:t>β</a:t>
            </a:r>
            <a:r>
              <a:rPr sz="3075" b="1" spc="-7" baseline="-20325" dirty="0">
                <a:latin typeface="Arial"/>
                <a:cs typeface="Arial"/>
              </a:rPr>
              <a:t>1</a:t>
            </a:r>
            <a:r>
              <a:rPr sz="3100" b="1" dirty="0">
                <a:latin typeface="Arial"/>
                <a:cs typeface="Arial"/>
              </a:rPr>
              <a:t>-block)</a:t>
            </a:r>
            <a:endParaRPr sz="31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745"/>
              </a:spcBef>
              <a:buFont typeface="Arial"/>
              <a:buAutoNum type="arabicPeriod"/>
              <a:tabLst>
                <a:tab pos="527050" algn="l"/>
              </a:tabLst>
            </a:pPr>
            <a:r>
              <a:rPr sz="3100" b="1" dirty="0">
                <a:latin typeface="Arial"/>
                <a:cs typeface="Arial"/>
              </a:rPr>
              <a:t>Cardiac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block</a:t>
            </a:r>
            <a:r>
              <a:rPr sz="3100" b="1" spc="-3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(</a:t>
            </a:r>
            <a:r>
              <a:rPr sz="3100" b="1" dirty="0">
                <a:latin typeface="Arial"/>
                <a:cs typeface="Arial"/>
              </a:rPr>
              <a:t>β</a:t>
            </a:r>
            <a:r>
              <a:rPr sz="3075" b="1" spc="-7" baseline="-20325" dirty="0">
                <a:latin typeface="Arial"/>
                <a:cs typeface="Arial"/>
              </a:rPr>
              <a:t>1</a:t>
            </a:r>
            <a:r>
              <a:rPr sz="3100" b="1" dirty="0">
                <a:latin typeface="Arial"/>
                <a:cs typeface="Arial"/>
              </a:rPr>
              <a:t>-block)</a:t>
            </a:r>
            <a:endParaRPr sz="3100">
              <a:latin typeface="Arial"/>
              <a:cs typeface="Arial"/>
            </a:endParaRPr>
          </a:p>
          <a:p>
            <a:pPr marL="527050" marR="525145" indent="-514350">
              <a:lnSpc>
                <a:spcPct val="100000"/>
              </a:lnSpc>
              <a:spcBef>
                <a:spcPts val="740"/>
              </a:spcBef>
              <a:buFont typeface="Arial"/>
              <a:buAutoNum type="arabicPeriod"/>
              <a:tabLst>
                <a:tab pos="527050" algn="l"/>
              </a:tabLst>
            </a:pPr>
            <a:r>
              <a:rPr sz="3100" b="1" dirty="0">
                <a:latin typeface="Arial"/>
                <a:cs typeface="Arial"/>
              </a:rPr>
              <a:t>Increased</a:t>
            </a:r>
            <a:r>
              <a:rPr sz="3100" b="1" spc="-3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peripheral</a:t>
            </a:r>
            <a:r>
              <a:rPr sz="3100" b="1" spc="-3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vascular resistance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(β</a:t>
            </a:r>
            <a:r>
              <a:rPr sz="3075" b="1" spc="-7" baseline="-20325" dirty="0">
                <a:latin typeface="Arial"/>
                <a:cs typeface="Arial"/>
              </a:rPr>
              <a:t>2</a:t>
            </a:r>
            <a:r>
              <a:rPr sz="3100" b="1" spc="-5" dirty="0">
                <a:latin typeface="Arial"/>
                <a:cs typeface="Arial"/>
              </a:rPr>
              <a:t>-</a:t>
            </a:r>
            <a:r>
              <a:rPr sz="3100" b="1" dirty="0">
                <a:latin typeface="Arial"/>
                <a:cs typeface="Arial"/>
              </a:rPr>
              <a:t>block)</a:t>
            </a:r>
            <a:endParaRPr sz="31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740"/>
              </a:spcBef>
              <a:buFont typeface="Arial"/>
              <a:buAutoNum type="arabicPeriod"/>
              <a:tabLst>
                <a:tab pos="527050" algn="l"/>
              </a:tabLst>
            </a:pPr>
            <a:r>
              <a:rPr sz="3100" b="1" spc="-5" dirty="0">
                <a:latin typeface="Arial"/>
                <a:cs typeface="Arial"/>
              </a:rPr>
              <a:t>Bronchoconstrictio</a:t>
            </a:r>
            <a:r>
              <a:rPr sz="3100" b="1" dirty="0">
                <a:latin typeface="Arial"/>
                <a:cs typeface="Arial"/>
              </a:rPr>
              <a:t>n</a:t>
            </a:r>
            <a:r>
              <a:rPr sz="3100" b="1" spc="-5" dirty="0">
                <a:latin typeface="Arial"/>
                <a:cs typeface="Arial"/>
              </a:rPr>
              <a:t> </a:t>
            </a:r>
            <a:r>
              <a:rPr sz="3100" b="1" spc="-10" dirty="0">
                <a:latin typeface="Arial"/>
                <a:cs typeface="Arial"/>
              </a:rPr>
              <a:t>(</a:t>
            </a:r>
            <a:r>
              <a:rPr sz="3100" b="1" dirty="0">
                <a:latin typeface="Arial"/>
                <a:cs typeface="Arial"/>
              </a:rPr>
              <a:t>β</a:t>
            </a:r>
            <a:r>
              <a:rPr sz="3075" b="1" spc="-7" baseline="-20325" dirty="0">
                <a:latin typeface="Arial"/>
                <a:cs typeface="Arial"/>
              </a:rPr>
              <a:t>2</a:t>
            </a:r>
            <a:r>
              <a:rPr sz="3100" b="1" dirty="0">
                <a:latin typeface="Arial"/>
                <a:cs typeface="Arial"/>
              </a:rPr>
              <a:t>-block)</a:t>
            </a:r>
            <a:endParaRPr sz="31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740"/>
              </a:spcBef>
              <a:buFont typeface="Arial"/>
              <a:buAutoNum type="arabicPeriod"/>
              <a:tabLst>
                <a:tab pos="527050" algn="l"/>
              </a:tabLst>
            </a:pPr>
            <a:r>
              <a:rPr sz="3100" b="1" dirty="0">
                <a:latin typeface="Arial"/>
                <a:cs typeface="Arial"/>
              </a:rPr>
              <a:t>Masking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signs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and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symptoms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of</a:t>
            </a:r>
            <a:endParaRPr sz="3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43813" y="6063529"/>
            <a:ext cx="2896235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b="1" dirty="0">
                <a:latin typeface="Arial"/>
                <a:cs typeface="Arial"/>
              </a:rPr>
              <a:t>hyperglycemia.</a:t>
            </a:r>
            <a:endParaRPr sz="3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٦١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2505" y="789694"/>
            <a:ext cx="7138682" cy="1089660"/>
          </a:xfrm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469265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β</a:t>
            </a:r>
            <a:r>
              <a:rPr sz="3600" dirty="0"/>
              <a:t>-Adrenoce</a:t>
            </a:r>
            <a:r>
              <a:rPr sz="3600" spc="-25" dirty="0"/>
              <a:t>ptor</a:t>
            </a:r>
            <a:r>
              <a:rPr sz="3600" spc="-20" dirty="0"/>
              <a:t> </a:t>
            </a:r>
            <a:r>
              <a:rPr sz="3600" spc="-5" dirty="0"/>
              <a:t>Ant</a:t>
            </a:r>
            <a:r>
              <a:rPr sz="3600" dirty="0"/>
              <a:t>a</a:t>
            </a:r>
            <a:r>
              <a:rPr sz="3600" spc="-20" dirty="0"/>
              <a:t>gonists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9467" y="2405939"/>
            <a:ext cx="7411720" cy="3254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marR="5080" indent="-514350">
              <a:lnSpc>
                <a:spcPct val="100000"/>
              </a:lnSpc>
              <a:tabLst>
                <a:tab pos="526415" algn="l"/>
                <a:tab pos="1443990" algn="l"/>
              </a:tabLst>
            </a:pPr>
            <a:r>
              <a:rPr sz="3100" b="1" dirty="0">
                <a:latin typeface="Arial"/>
                <a:cs typeface="Arial"/>
              </a:rPr>
              <a:t>6.	Withdrawal</a:t>
            </a:r>
            <a:r>
              <a:rPr sz="3100" b="1" spc="-3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syndrome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(nervousness, tachycardia,</a:t>
            </a:r>
            <a:r>
              <a:rPr sz="3100" b="1" spc="-2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increased</a:t>
            </a:r>
            <a:r>
              <a:rPr sz="3100" b="1" spc="-3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intensity</a:t>
            </a:r>
            <a:r>
              <a:rPr sz="3100" b="1" spc="-3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of </a:t>
            </a:r>
            <a:r>
              <a:rPr sz="3100" b="1" spc="-5" dirty="0">
                <a:latin typeface="Arial"/>
                <a:cs typeface="Arial"/>
              </a:rPr>
              <a:t>angina</a:t>
            </a:r>
            <a:r>
              <a:rPr sz="3100" b="1" dirty="0">
                <a:latin typeface="Arial"/>
                <a:cs typeface="Arial"/>
              </a:rPr>
              <a:t>,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increase</a:t>
            </a:r>
            <a:r>
              <a:rPr sz="3100" b="1" spc="-3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of</a:t>
            </a:r>
            <a:r>
              <a:rPr sz="3100" b="1" spc="-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blood</a:t>
            </a:r>
            <a:r>
              <a:rPr sz="3100" b="1" spc="-2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pressure, and	myocardial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infarction).</a:t>
            </a:r>
            <a:r>
              <a:rPr sz="3100" b="1" spc="-2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β- </a:t>
            </a:r>
            <a:r>
              <a:rPr sz="3100" b="1" spc="-5" dirty="0">
                <a:latin typeface="Arial"/>
                <a:cs typeface="Arial"/>
              </a:rPr>
              <a:t>blocker</a:t>
            </a:r>
            <a:r>
              <a:rPr sz="3100" b="1" dirty="0">
                <a:latin typeface="Arial"/>
                <a:cs typeface="Arial"/>
              </a:rPr>
              <a:t>s</a:t>
            </a:r>
            <a:r>
              <a:rPr sz="3100" b="1" spc="-2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shoul</a:t>
            </a:r>
            <a:r>
              <a:rPr sz="3100" b="1" dirty="0">
                <a:latin typeface="Arial"/>
                <a:cs typeface="Arial"/>
              </a:rPr>
              <a:t>d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no</a:t>
            </a:r>
            <a:r>
              <a:rPr sz="3100" b="1" dirty="0">
                <a:latin typeface="Arial"/>
                <a:cs typeface="Arial"/>
              </a:rPr>
              <a:t>t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b</a:t>
            </a:r>
            <a:r>
              <a:rPr sz="3100" b="1" dirty="0">
                <a:latin typeface="Arial"/>
                <a:cs typeface="Arial"/>
              </a:rPr>
              <a:t>e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discontinued </a:t>
            </a:r>
            <a:r>
              <a:rPr sz="3100" b="1" dirty="0">
                <a:latin typeface="Arial"/>
                <a:cs typeface="Arial"/>
              </a:rPr>
              <a:t>abruptly.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The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withdrawal</a:t>
            </a:r>
            <a:r>
              <a:rPr sz="3100" b="1" spc="-2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syndrome may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involve</a:t>
            </a:r>
            <a:r>
              <a:rPr sz="3100" b="1" spc="-25" dirty="0">
                <a:latin typeface="Arial"/>
                <a:cs typeface="Arial"/>
              </a:rPr>
              <a:t> </a:t>
            </a:r>
            <a:r>
              <a:rPr sz="3100" b="1" spc="10" dirty="0">
                <a:latin typeface="Arial"/>
                <a:cs typeface="Arial"/>
              </a:rPr>
              <a:t>u</a:t>
            </a:r>
            <a:r>
              <a:rPr sz="3100" b="1" dirty="0">
                <a:latin typeface="Arial"/>
                <a:cs typeface="Arial"/>
              </a:rPr>
              <a:t>p</a:t>
            </a:r>
            <a:r>
              <a:rPr sz="3100" b="1" spc="-5" dirty="0">
                <a:latin typeface="Arial"/>
                <a:cs typeface="Arial"/>
              </a:rPr>
              <a:t>r</a:t>
            </a:r>
            <a:r>
              <a:rPr sz="3100" b="1" dirty="0">
                <a:latin typeface="Arial"/>
                <a:cs typeface="Arial"/>
              </a:rPr>
              <a:t>eg</a:t>
            </a:r>
            <a:r>
              <a:rPr sz="3100" b="1" spc="-5" dirty="0">
                <a:latin typeface="Arial"/>
                <a:cs typeface="Arial"/>
              </a:rPr>
              <a:t>ulatio</a:t>
            </a:r>
            <a:r>
              <a:rPr sz="3100" b="1" dirty="0">
                <a:latin typeface="Arial"/>
                <a:cs typeface="Arial"/>
              </a:rPr>
              <a:t>n</a:t>
            </a:r>
            <a:r>
              <a:rPr sz="3100" b="1" spc="-3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or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043817" y="5713019"/>
            <a:ext cx="6937375" cy="549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04"/>
              </a:lnSpc>
            </a:pPr>
            <a:r>
              <a:rPr sz="3100" b="1" spc="-5" dirty="0">
                <a:latin typeface="Arial"/>
                <a:cs typeface="Arial"/>
              </a:rPr>
              <a:t>supersensitivit</a:t>
            </a:r>
            <a:r>
              <a:rPr sz="3100" b="1" dirty="0">
                <a:latin typeface="Arial"/>
                <a:cs typeface="Arial"/>
              </a:rPr>
              <a:t>y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of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β</a:t>
            </a:r>
            <a:r>
              <a:rPr sz="3100" b="1" spc="-5" dirty="0">
                <a:latin typeface="Arial"/>
                <a:cs typeface="Arial"/>
              </a:rPr>
              <a:t>-adrenoceptors.</a:t>
            </a:r>
            <a:endParaRPr sz="3100">
              <a:latin typeface="Arial"/>
              <a:cs typeface="Arial"/>
            </a:endParaRPr>
          </a:p>
          <a:p>
            <a:pPr marR="5080" algn="r">
              <a:lnSpc>
                <a:spcPts val="1225"/>
              </a:lnSpc>
            </a:pPr>
            <a:r>
              <a:rPr sz="1200" spc="-20" dirty="0">
                <a:latin typeface="Arial"/>
                <a:cs typeface="Arial"/>
              </a:rPr>
              <a:t>٦٢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8506" y="949783"/>
            <a:ext cx="7138682" cy="1089660"/>
          </a:xfrm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468630">
              <a:lnSpc>
                <a:spcPct val="100000"/>
              </a:lnSpc>
            </a:pPr>
            <a:r>
              <a:rPr sz="3600" spc="-25" dirty="0">
                <a:latin typeface="Arial"/>
                <a:cs typeface="Arial"/>
              </a:rPr>
              <a:t>α</a:t>
            </a:r>
            <a:r>
              <a:rPr sz="3600" spc="-25" dirty="0"/>
              <a:t>-Adrenoceptor </a:t>
            </a:r>
            <a:r>
              <a:rPr sz="3600" spc="-5" dirty="0"/>
              <a:t>Ant</a:t>
            </a:r>
            <a:r>
              <a:rPr sz="3600" dirty="0"/>
              <a:t>a</a:t>
            </a:r>
            <a:r>
              <a:rPr sz="3600" spc="-20" dirty="0"/>
              <a:t>gonists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515225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Prazosin,</a:t>
            </a:r>
            <a:r>
              <a:rPr sz="3200" b="1" spc="-15" dirty="0">
                <a:latin typeface="Arial"/>
                <a:cs typeface="Arial"/>
              </a:rPr>
              <a:t> terazosin,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doxazosin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selective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α</a:t>
            </a:r>
            <a:r>
              <a:rPr sz="3150" b="1" spc="15" baseline="-21164" dirty="0">
                <a:latin typeface="Arial"/>
                <a:cs typeface="Arial"/>
              </a:rPr>
              <a:t>1</a:t>
            </a:r>
            <a:r>
              <a:rPr sz="3200" b="1" spc="-25" dirty="0">
                <a:latin typeface="Arial"/>
                <a:cs typeface="Arial"/>
              </a:rPr>
              <a:t>-receptor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blocker</a:t>
            </a:r>
            <a:r>
              <a:rPr sz="3200" b="1" spc="-20" dirty="0">
                <a:latin typeface="Arial"/>
                <a:cs typeface="Arial"/>
              </a:rPr>
              <a:t>s in arterioles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venule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spc="-1870" dirty="0">
                <a:latin typeface="Wingdings"/>
                <a:cs typeface="Wingdings"/>
              </a:rPr>
              <a:t></a:t>
            </a:r>
            <a:r>
              <a:rPr sz="3200" spc="95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Arial"/>
                <a:cs typeface="Arial"/>
              </a:rPr>
              <a:t>dilation.</a:t>
            </a:r>
            <a:endParaRPr sz="3200">
              <a:latin typeface="Arial"/>
              <a:cs typeface="Arial"/>
            </a:endParaRPr>
          </a:p>
          <a:p>
            <a:pPr marL="315595" marR="428625" indent="-30289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Thes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agent</a:t>
            </a:r>
            <a:r>
              <a:rPr sz="3200" b="1" spc="-20" dirty="0">
                <a:latin typeface="Arial"/>
                <a:cs typeface="Arial"/>
              </a:rPr>
              <a:t>s </a:t>
            </a:r>
            <a:r>
              <a:rPr sz="3200" b="1" spc="-25" dirty="0">
                <a:latin typeface="Arial"/>
                <a:cs typeface="Arial"/>
              </a:rPr>
              <a:t>produc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less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reflex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tachycardia</a:t>
            </a:r>
            <a:r>
              <a:rPr sz="3200" b="1" spc="-25" dirty="0">
                <a:latin typeface="Arial"/>
                <a:cs typeface="Arial"/>
              </a:rPr>
              <a:t> when</a:t>
            </a:r>
            <a:r>
              <a:rPr sz="3200" b="1" spc="-15" dirty="0">
                <a:latin typeface="Arial"/>
                <a:cs typeface="Arial"/>
              </a:rPr>
              <a:t> l</a:t>
            </a:r>
            <a:r>
              <a:rPr sz="3200" b="1" spc="-20" dirty="0">
                <a:latin typeface="Arial"/>
                <a:cs typeface="Arial"/>
              </a:rPr>
              <a:t>owering blood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pressur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tha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</a:t>
            </a:r>
            <a:r>
              <a:rPr sz="3200" b="1" spc="-20" dirty="0">
                <a:latin typeface="Arial"/>
                <a:cs typeface="Arial"/>
              </a:rPr>
              <a:t>o </a:t>
            </a:r>
            <a:r>
              <a:rPr sz="3200" b="1" spc="-25" dirty="0">
                <a:latin typeface="Arial"/>
                <a:cs typeface="Arial"/>
              </a:rPr>
              <a:t>nonselectiv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antagonist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suc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phentolamin</a:t>
            </a:r>
            <a:r>
              <a:rPr sz="3200" b="1" spc="-3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٦٣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744558"/>
            <a:ext cx="7138682" cy="1089660"/>
          </a:xfrm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468630">
              <a:lnSpc>
                <a:spcPct val="100000"/>
              </a:lnSpc>
            </a:pPr>
            <a:r>
              <a:rPr sz="3600" spc="-25" dirty="0">
                <a:latin typeface="Arial"/>
                <a:cs typeface="Arial"/>
              </a:rPr>
              <a:t>α</a:t>
            </a:r>
            <a:r>
              <a:rPr sz="3600" spc="-25" dirty="0"/>
              <a:t>-Adrenoceptor </a:t>
            </a:r>
            <a:r>
              <a:rPr sz="3600" spc="-5" dirty="0"/>
              <a:t>Ant</a:t>
            </a:r>
            <a:r>
              <a:rPr sz="3600" dirty="0"/>
              <a:t>a</a:t>
            </a:r>
            <a:r>
              <a:rPr sz="3600" spc="-20" dirty="0"/>
              <a:t>gonists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28635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357745" cy="2382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α</a:t>
            </a:r>
            <a:r>
              <a:rPr sz="3150" b="1" spc="15" baseline="-21164" dirty="0">
                <a:latin typeface="Arial"/>
                <a:cs typeface="Arial"/>
              </a:rPr>
              <a:t>1</a:t>
            </a:r>
            <a:r>
              <a:rPr sz="3200" b="1" spc="-25" dirty="0">
                <a:latin typeface="Arial"/>
                <a:cs typeface="Arial"/>
              </a:rPr>
              <a:t>-Receptor</a:t>
            </a:r>
            <a:r>
              <a:rPr sz="3200" b="1" spc="-20" dirty="0">
                <a:latin typeface="Arial"/>
                <a:cs typeface="Arial"/>
              </a:rPr>
              <a:t>s selectivity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allows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norepinephrine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exer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unopposed</a:t>
            </a:r>
            <a:r>
              <a:rPr sz="3200" b="1" spc="-15" dirty="0">
                <a:latin typeface="Arial"/>
                <a:cs typeface="Arial"/>
              </a:rPr>
              <a:t> n</a:t>
            </a:r>
            <a:r>
              <a:rPr sz="3200" b="1" spc="-25" dirty="0">
                <a:latin typeface="Arial"/>
                <a:cs typeface="Arial"/>
              </a:rPr>
              <a:t>e</a:t>
            </a:r>
            <a:r>
              <a:rPr sz="3200" b="1" spc="-20" dirty="0">
                <a:latin typeface="Arial"/>
                <a:cs typeface="Arial"/>
              </a:rPr>
              <a:t>gative</a:t>
            </a:r>
            <a:r>
              <a:rPr sz="3200" b="1" spc="-25" dirty="0">
                <a:latin typeface="Arial"/>
                <a:cs typeface="Arial"/>
              </a:rPr>
              <a:t> feedbac</a:t>
            </a:r>
            <a:r>
              <a:rPr sz="3200" b="1" spc="-20" dirty="0">
                <a:latin typeface="Arial"/>
                <a:cs typeface="Arial"/>
              </a:rPr>
              <a:t>k </a:t>
            </a:r>
            <a:r>
              <a:rPr sz="3200" b="1" spc="-25" dirty="0">
                <a:latin typeface="Arial"/>
                <a:cs typeface="Arial"/>
              </a:rPr>
              <a:t>(mediate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presynapti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α</a:t>
            </a:r>
            <a:r>
              <a:rPr sz="3150" b="1" spc="15" baseline="-21164" dirty="0">
                <a:latin typeface="Arial"/>
                <a:cs typeface="Arial"/>
              </a:rPr>
              <a:t>2</a:t>
            </a:r>
            <a:r>
              <a:rPr sz="3200" b="1" spc="-25" dirty="0">
                <a:latin typeface="Arial"/>
                <a:cs typeface="Arial"/>
              </a:rPr>
              <a:t>-receptors</a:t>
            </a:r>
            <a:r>
              <a:rPr sz="3200" b="1" spc="-15" dirty="0">
                <a:latin typeface="Arial"/>
                <a:cs typeface="Arial"/>
              </a:rPr>
              <a:t>)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its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own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release.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٦٤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4361" y="749490"/>
            <a:ext cx="7138682" cy="1089660"/>
          </a:xfrm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468630">
              <a:lnSpc>
                <a:spcPct val="100000"/>
              </a:lnSpc>
            </a:pPr>
            <a:r>
              <a:rPr sz="3600" spc="-25" dirty="0">
                <a:latin typeface="Arial"/>
                <a:cs typeface="Arial"/>
              </a:rPr>
              <a:t>α</a:t>
            </a:r>
            <a:r>
              <a:rPr sz="3600" spc="-25" dirty="0"/>
              <a:t>-Adrenoceptor </a:t>
            </a:r>
            <a:r>
              <a:rPr sz="3600" spc="-5" dirty="0"/>
              <a:t>Ant</a:t>
            </a:r>
            <a:r>
              <a:rPr sz="3600" dirty="0"/>
              <a:t>a</a:t>
            </a:r>
            <a:r>
              <a:rPr sz="3600" spc="-20" dirty="0"/>
              <a:t>gonists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pc="-15" dirty="0">
                <a:solidFill>
                  <a:srgbClr val="000000"/>
                </a:solidFill>
              </a:rPr>
              <a:t>In </a:t>
            </a:r>
            <a:r>
              <a:rPr spc="-25" dirty="0">
                <a:solidFill>
                  <a:srgbClr val="000000"/>
                </a:solidFill>
              </a:rPr>
              <a:t>contrast</a:t>
            </a:r>
            <a:r>
              <a:rPr spc="-10" dirty="0">
                <a:solidFill>
                  <a:srgbClr val="000000"/>
                </a:solidFill>
              </a:rPr>
              <a:t>, </a:t>
            </a:r>
            <a:r>
              <a:rPr spc="-25" dirty="0">
                <a:solidFill>
                  <a:srgbClr val="000000"/>
                </a:solidFill>
              </a:rPr>
              <a:t>phentolamin</a:t>
            </a:r>
            <a:r>
              <a:rPr spc="-20" dirty="0">
                <a:solidFill>
                  <a:srgbClr val="000000"/>
                </a:solidFill>
              </a:rPr>
              <a:t>e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blocks both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presynapti</a:t>
            </a:r>
            <a:r>
              <a:rPr spc="-20" dirty="0">
                <a:solidFill>
                  <a:srgbClr val="000000"/>
                </a:solidFill>
              </a:rPr>
              <a:t>c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a</a:t>
            </a:r>
            <a:r>
              <a:rPr spc="-20" dirty="0">
                <a:solidFill>
                  <a:srgbClr val="000000"/>
                </a:solidFill>
              </a:rPr>
              <a:t>nd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postsynaptic</a:t>
            </a:r>
            <a:r>
              <a:rPr spc="-3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  <a:latin typeface="Arial"/>
                <a:cs typeface="Arial"/>
              </a:rPr>
              <a:t>α</a:t>
            </a:r>
            <a:r>
              <a:rPr spc="-15" dirty="0">
                <a:solidFill>
                  <a:srgbClr val="000000"/>
                </a:solidFill>
              </a:rPr>
              <a:t>-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rece</a:t>
            </a:r>
            <a:r>
              <a:rPr spc="-20" dirty="0">
                <a:solidFill>
                  <a:srgbClr val="000000"/>
                </a:solidFill>
              </a:rPr>
              <a:t>ptors.</a:t>
            </a:r>
          </a:p>
          <a:p>
            <a:pPr marL="315595" marR="4508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pc="-25" dirty="0">
                <a:solidFill>
                  <a:srgbClr val="000000"/>
                </a:solidFill>
              </a:rPr>
              <a:t>Bloc</a:t>
            </a:r>
            <a:r>
              <a:rPr spc="-20" dirty="0">
                <a:solidFill>
                  <a:srgbClr val="000000"/>
                </a:solidFill>
              </a:rPr>
              <a:t>k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of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  <a:latin typeface="Arial"/>
                <a:cs typeface="Arial"/>
              </a:rPr>
              <a:t>α</a:t>
            </a:r>
            <a:r>
              <a:rPr sz="3150" spc="15" baseline="-21164" dirty="0">
                <a:solidFill>
                  <a:srgbClr val="000000"/>
                </a:solidFill>
              </a:rPr>
              <a:t>2</a:t>
            </a:r>
            <a:r>
              <a:rPr sz="3200" spc="-25" dirty="0">
                <a:solidFill>
                  <a:srgbClr val="000000"/>
                </a:solidFill>
              </a:rPr>
              <a:t>-receptor</a:t>
            </a:r>
            <a:r>
              <a:rPr sz="3200" spc="-20" dirty="0">
                <a:solidFill>
                  <a:srgbClr val="000000"/>
                </a:solidFill>
              </a:rPr>
              <a:t>s</a:t>
            </a:r>
            <a:r>
              <a:rPr sz="3200" spc="-10" dirty="0">
                <a:solidFill>
                  <a:srgbClr val="000000"/>
                </a:solidFill>
              </a:rPr>
              <a:t> </a:t>
            </a:r>
            <a:r>
              <a:rPr sz="3200" spc="-20" dirty="0">
                <a:solidFill>
                  <a:srgbClr val="000000"/>
                </a:solidFill>
              </a:rPr>
              <a:t>results</a:t>
            </a:r>
            <a:r>
              <a:rPr sz="3200" spc="-5" dirty="0">
                <a:solidFill>
                  <a:srgbClr val="000000"/>
                </a:solidFill>
              </a:rPr>
              <a:t> </a:t>
            </a:r>
            <a:r>
              <a:rPr sz="3200" spc="-15" dirty="0">
                <a:solidFill>
                  <a:srgbClr val="000000"/>
                </a:solidFill>
              </a:rPr>
              <a:t>i</a:t>
            </a:r>
            <a:r>
              <a:rPr sz="3200" spc="-20" dirty="0">
                <a:solidFill>
                  <a:srgbClr val="000000"/>
                </a:solidFill>
              </a:rPr>
              <a:t>n</a:t>
            </a:r>
            <a:r>
              <a:rPr sz="3200" spc="-10" dirty="0">
                <a:solidFill>
                  <a:srgbClr val="000000"/>
                </a:solidFill>
              </a:rPr>
              <a:t> </a:t>
            </a:r>
            <a:r>
              <a:rPr sz="3200" spc="-20" dirty="0">
                <a:solidFill>
                  <a:srgbClr val="000000"/>
                </a:solidFill>
              </a:rPr>
              <a:t>reflex activation of</a:t>
            </a:r>
            <a:r>
              <a:rPr sz="3200" spc="-15" dirty="0">
                <a:solidFill>
                  <a:srgbClr val="000000"/>
                </a:solidFill>
              </a:rPr>
              <a:t> </a:t>
            </a:r>
            <a:r>
              <a:rPr sz="3200" spc="-25" dirty="0">
                <a:solidFill>
                  <a:srgbClr val="000000"/>
                </a:solidFill>
              </a:rPr>
              <a:t>sympatheti</a:t>
            </a:r>
            <a:r>
              <a:rPr sz="3200" spc="-20" dirty="0">
                <a:solidFill>
                  <a:srgbClr val="000000"/>
                </a:solidFill>
              </a:rPr>
              <a:t>c</a:t>
            </a:r>
            <a:r>
              <a:rPr sz="3200" spc="-15" dirty="0">
                <a:solidFill>
                  <a:srgbClr val="000000"/>
                </a:solidFill>
              </a:rPr>
              <a:t> </a:t>
            </a:r>
            <a:r>
              <a:rPr sz="3200" spc="-25" dirty="0">
                <a:solidFill>
                  <a:srgbClr val="000000"/>
                </a:solidFill>
              </a:rPr>
              <a:t>neurons an</a:t>
            </a:r>
            <a:r>
              <a:rPr sz="3200" spc="-20" dirty="0">
                <a:solidFill>
                  <a:srgbClr val="000000"/>
                </a:solidFill>
              </a:rPr>
              <a:t>d</a:t>
            </a:r>
            <a:r>
              <a:rPr sz="3200" spc="-15" dirty="0">
                <a:solidFill>
                  <a:srgbClr val="000000"/>
                </a:solidFill>
              </a:rPr>
              <a:t> </a:t>
            </a:r>
            <a:r>
              <a:rPr sz="3200" spc="-20" dirty="0">
                <a:solidFill>
                  <a:srgbClr val="000000"/>
                </a:solidFill>
              </a:rPr>
              <a:t>greater</a:t>
            </a:r>
            <a:r>
              <a:rPr sz="3200" spc="-5" dirty="0">
                <a:solidFill>
                  <a:srgbClr val="000000"/>
                </a:solidFill>
              </a:rPr>
              <a:t> </a:t>
            </a:r>
            <a:r>
              <a:rPr sz="3200" spc="-25" dirty="0">
                <a:solidFill>
                  <a:srgbClr val="000000"/>
                </a:solidFill>
              </a:rPr>
              <a:t>releas</a:t>
            </a:r>
            <a:r>
              <a:rPr sz="3200" spc="-20" dirty="0">
                <a:solidFill>
                  <a:srgbClr val="000000"/>
                </a:solidFill>
              </a:rPr>
              <a:t>e</a:t>
            </a:r>
            <a:r>
              <a:rPr sz="3200" dirty="0">
                <a:solidFill>
                  <a:srgbClr val="000000"/>
                </a:solidFill>
              </a:rPr>
              <a:t> </a:t>
            </a:r>
            <a:r>
              <a:rPr sz="3200" spc="-20" dirty="0">
                <a:solidFill>
                  <a:srgbClr val="000000"/>
                </a:solidFill>
              </a:rPr>
              <a:t>of</a:t>
            </a:r>
            <a:r>
              <a:rPr sz="3200" spc="-15" dirty="0">
                <a:solidFill>
                  <a:srgbClr val="000000"/>
                </a:solidFill>
              </a:rPr>
              <a:t> </a:t>
            </a:r>
            <a:r>
              <a:rPr sz="3200" spc="-25" dirty="0">
                <a:solidFill>
                  <a:srgbClr val="000000"/>
                </a:solidFill>
              </a:rPr>
              <a:t>norepinephrine an</a:t>
            </a:r>
            <a:r>
              <a:rPr sz="3200" spc="-20" dirty="0">
                <a:solidFill>
                  <a:srgbClr val="000000"/>
                </a:solidFill>
              </a:rPr>
              <a:t>d </a:t>
            </a:r>
            <a:r>
              <a:rPr sz="3200" spc="-25" dirty="0">
                <a:solidFill>
                  <a:srgbClr val="000000"/>
                </a:solidFill>
              </a:rPr>
              <a:t>greate</a:t>
            </a:r>
            <a:r>
              <a:rPr sz="3200" spc="-15" dirty="0">
                <a:solidFill>
                  <a:srgbClr val="000000"/>
                </a:solidFill>
              </a:rPr>
              <a:t>r</a:t>
            </a:r>
            <a:r>
              <a:rPr sz="3200" spc="-5" dirty="0">
                <a:solidFill>
                  <a:srgbClr val="000000"/>
                </a:solidFill>
              </a:rPr>
              <a:t> </a:t>
            </a:r>
            <a:r>
              <a:rPr sz="3200" spc="-25" dirty="0">
                <a:solidFill>
                  <a:srgbClr val="000000"/>
                </a:solidFill>
              </a:rPr>
              <a:t>cardi</a:t>
            </a:r>
            <a:r>
              <a:rPr sz="3200" spc="-20" dirty="0">
                <a:solidFill>
                  <a:srgbClr val="000000"/>
                </a:solidFill>
              </a:rPr>
              <a:t>o-acceleratio</a:t>
            </a:r>
            <a:r>
              <a:rPr sz="3200" spc="-15" dirty="0">
                <a:solidFill>
                  <a:srgbClr val="000000"/>
                </a:solidFill>
              </a:rPr>
              <a:t>n</a:t>
            </a:r>
            <a:r>
              <a:rPr sz="3200" spc="-10" dirty="0">
                <a:solidFill>
                  <a:srgbClr val="000000"/>
                </a:solidFill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٦٥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879678"/>
            <a:ext cx="7138682" cy="1089660"/>
          </a:xfrm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468630">
              <a:lnSpc>
                <a:spcPct val="100000"/>
              </a:lnSpc>
            </a:pPr>
            <a:r>
              <a:rPr sz="3600" spc="-25" dirty="0">
                <a:latin typeface="Arial"/>
                <a:cs typeface="Arial"/>
              </a:rPr>
              <a:t>α</a:t>
            </a:r>
            <a:r>
              <a:rPr sz="3600" spc="-25" dirty="0"/>
              <a:t>-Adrenoceptor </a:t>
            </a:r>
            <a:r>
              <a:rPr sz="3600" spc="-5" dirty="0"/>
              <a:t>Ant</a:t>
            </a:r>
            <a:r>
              <a:rPr sz="3600" dirty="0"/>
              <a:t>a</a:t>
            </a:r>
            <a:r>
              <a:rPr sz="3600" spc="-20" dirty="0"/>
              <a:t>gonists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291705" cy="296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α</a:t>
            </a:r>
            <a:r>
              <a:rPr sz="3200" b="1" spc="-25" dirty="0">
                <a:latin typeface="Arial"/>
                <a:cs typeface="Arial"/>
              </a:rPr>
              <a:t>-Recepto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</a:t>
            </a:r>
            <a:r>
              <a:rPr sz="3200" b="1" spc="-25" dirty="0">
                <a:latin typeface="Arial"/>
                <a:cs typeface="Arial"/>
              </a:rPr>
              <a:t>locker</a:t>
            </a:r>
            <a:r>
              <a:rPr sz="3200" b="1" spc="-20" dirty="0">
                <a:latin typeface="Arial"/>
                <a:cs typeface="Arial"/>
              </a:rPr>
              <a:t>s </a:t>
            </a:r>
            <a:r>
              <a:rPr sz="3200" b="1" spc="-25" dirty="0">
                <a:latin typeface="Arial"/>
                <a:cs typeface="Arial"/>
              </a:rPr>
              <a:t>reduc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arterial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pressure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5" dirty="0">
                <a:latin typeface="Arial"/>
                <a:cs typeface="Arial"/>
              </a:rPr>
              <a:t> dilating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both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resistance an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ca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acitanc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vessels.</a:t>
            </a:r>
            <a:endParaRPr sz="3200">
              <a:latin typeface="Arial"/>
              <a:cs typeface="Arial"/>
            </a:endParaRPr>
          </a:p>
          <a:p>
            <a:pPr marL="315595" marR="26987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Bloo</a:t>
            </a:r>
            <a:r>
              <a:rPr sz="3200" b="1" spc="-20" dirty="0">
                <a:latin typeface="Arial"/>
                <a:cs typeface="Arial"/>
              </a:rPr>
              <a:t>d pressure</a:t>
            </a:r>
            <a:r>
              <a:rPr sz="3200" b="1" spc="-15" dirty="0">
                <a:latin typeface="Arial"/>
                <a:cs typeface="Arial"/>
              </a:rPr>
              <a:t> is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mor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 the</a:t>
            </a:r>
            <a:r>
              <a:rPr sz="3200" b="1" spc="-20" dirty="0">
                <a:latin typeface="Arial"/>
                <a:cs typeface="Arial"/>
              </a:rPr>
              <a:t> upright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than</a:t>
            </a:r>
            <a:r>
              <a:rPr sz="3200" b="1" spc="-15" dirty="0">
                <a:latin typeface="Arial"/>
                <a:cs typeface="Arial"/>
              </a:rPr>
              <a:t> in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</a:t>
            </a:r>
            <a:r>
              <a:rPr sz="3200" b="1" spc="-20" dirty="0">
                <a:latin typeface="Arial"/>
                <a:cs typeface="Arial"/>
              </a:rPr>
              <a:t>upine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position</a:t>
            </a:r>
            <a:r>
              <a:rPr sz="3200" b="1" spc="-25" dirty="0">
                <a:latin typeface="Arial"/>
                <a:cs typeface="Arial"/>
              </a:rPr>
              <a:t> (postura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hypotension).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٦٦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897167"/>
            <a:ext cx="7138682" cy="1089660"/>
          </a:xfrm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468630">
              <a:lnSpc>
                <a:spcPct val="100000"/>
              </a:lnSpc>
            </a:pPr>
            <a:r>
              <a:rPr sz="3600" spc="-25" dirty="0">
                <a:latin typeface="Arial"/>
                <a:cs typeface="Arial"/>
              </a:rPr>
              <a:t>α</a:t>
            </a:r>
            <a:r>
              <a:rPr sz="3600" spc="-25" dirty="0"/>
              <a:t>-Adrenoceptor </a:t>
            </a:r>
            <a:r>
              <a:rPr sz="3600" spc="-5" dirty="0"/>
              <a:t>Ant</a:t>
            </a:r>
            <a:r>
              <a:rPr sz="3600" dirty="0"/>
              <a:t>a</a:t>
            </a:r>
            <a:r>
              <a:rPr sz="3600" spc="-20" dirty="0"/>
              <a:t>gonists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026275" cy="296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729615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Retentio</a:t>
            </a:r>
            <a:r>
              <a:rPr sz="3200" b="1" spc="-20" dirty="0">
                <a:latin typeface="Arial"/>
                <a:cs typeface="Arial"/>
              </a:rPr>
              <a:t>n of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sal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 water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recognize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advers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The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drugs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mor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effective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when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use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 </a:t>
            </a:r>
            <a:r>
              <a:rPr sz="3200" b="1" spc="-25" dirty="0">
                <a:latin typeface="Arial"/>
                <a:cs typeface="Arial"/>
              </a:rPr>
              <a:t>combinatio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</a:t>
            </a:r>
            <a:r>
              <a:rPr sz="3200" b="1" spc="-25" dirty="0">
                <a:latin typeface="Arial"/>
                <a:cs typeface="Arial"/>
              </a:rPr>
              <a:t> other agent</a:t>
            </a:r>
            <a:r>
              <a:rPr sz="3200" b="1" spc="-15" dirty="0">
                <a:latin typeface="Arial"/>
                <a:cs typeface="Arial"/>
              </a:rPr>
              <a:t>s,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suc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β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blocke</a:t>
            </a:r>
            <a:r>
              <a:rPr sz="3200" b="1" spc="-15" dirty="0">
                <a:latin typeface="Arial"/>
                <a:cs typeface="Arial"/>
              </a:rPr>
              <a:t>r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 diuretic,</a:t>
            </a:r>
            <a:r>
              <a:rPr sz="3200" b="1" spc="-25" dirty="0">
                <a:latin typeface="Arial"/>
                <a:cs typeface="Arial"/>
              </a:rPr>
              <a:t> tha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when</a:t>
            </a:r>
            <a:r>
              <a:rPr sz="3200" b="1" spc="-20" dirty="0">
                <a:latin typeface="Arial"/>
                <a:cs typeface="Arial"/>
              </a:rPr>
              <a:t> used </a:t>
            </a:r>
            <a:r>
              <a:rPr sz="3200" b="1" spc="-25" dirty="0">
                <a:latin typeface="Arial"/>
                <a:cs typeface="Arial"/>
              </a:rPr>
              <a:t>alone.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٦٧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4787" y="686893"/>
            <a:ext cx="7138682" cy="1089660"/>
          </a:xfrm>
          <a:prstGeom prst="rect">
            <a:avLst/>
          </a:prstGeom>
        </p:spPr>
        <p:txBody>
          <a:bodyPr vert="horz" wrap="square" lIns="0" tIns="300874" rIns="0" bIns="0" rtlCol="0">
            <a:spAutoFit/>
          </a:bodyPr>
          <a:lstStyle/>
          <a:p>
            <a:pPr marL="468630">
              <a:lnSpc>
                <a:spcPct val="100000"/>
              </a:lnSpc>
            </a:pPr>
            <a:r>
              <a:rPr sz="3600" spc="-25" dirty="0">
                <a:latin typeface="Arial"/>
                <a:cs typeface="Arial"/>
              </a:rPr>
              <a:t>α</a:t>
            </a:r>
            <a:r>
              <a:rPr sz="3600" spc="-25" dirty="0"/>
              <a:t>-Adrenoceptor </a:t>
            </a:r>
            <a:r>
              <a:rPr sz="3600" spc="-5" dirty="0"/>
              <a:t>Ant</a:t>
            </a:r>
            <a:r>
              <a:rPr sz="3600" dirty="0"/>
              <a:t>a</a:t>
            </a:r>
            <a:r>
              <a:rPr sz="3600" spc="-20" dirty="0"/>
              <a:t>gonists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385050" cy="2480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They relax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prostatic</a:t>
            </a:r>
            <a:r>
              <a:rPr sz="3200" b="1" spc="-25" dirty="0">
                <a:latin typeface="Arial"/>
                <a:cs typeface="Arial"/>
              </a:rPr>
              <a:t> smoot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muscle.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They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used </a:t>
            </a:r>
            <a:r>
              <a:rPr sz="3200" b="1" spc="-15" dirty="0">
                <a:latin typeface="Arial"/>
                <a:cs typeface="Arial"/>
              </a:rPr>
              <a:t>primarily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me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concurren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0" dirty="0">
                <a:latin typeface="Arial"/>
                <a:cs typeface="Arial"/>
              </a:rPr>
              <a:t> h</a:t>
            </a:r>
            <a:r>
              <a:rPr sz="3200" b="1" spc="-25" dirty="0">
                <a:latin typeface="Arial"/>
                <a:cs typeface="Arial"/>
              </a:rPr>
              <a:t>ypertensio</a:t>
            </a:r>
            <a:r>
              <a:rPr sz="3200" b="1" spc="-20" dirty="0">
                <a:latin typeface="Arial"/>
                <a:cs typeface="Arial"/>
              </a:rPr>
              <a:t>n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</a:t>
            </a:r>
            <a:r>
              <a:rPr sz="3200" b="1" spc="-25" dirty="0">
                <a:latin typeface="Arial"/>
                <a:cs typeface="Arial"/>
              </a:rPr>
              <a:t>enign</a:t>
            </a:r>
            <a:r>
              <a:rPr sz="3200" b="1" spc="-15" dirty="0">
                <a:latin typeface="Arial"/>
                <a:cs typeface="Arial"/>
              </a:rPr>
              <a:t> prostatic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hyperplasia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bladder neck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obstructio</a:t>
            </a:r>
            <a:r>
              <a:rPr sz="3200" b="1" spc="-25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٦٨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0601" y="700861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1892300">
              <a:lnSpc>
                <a:spcPct val="100000"/>
              </a:lnSpc>
            </a:pPr>
            <a:r>
              <a:rPr sz="4400" spc="-25" dirty="0"/>
              <a:t>Vasodilators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682865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100" marR="5080" indent="-533400">
              <a:lnSpc>
                <a:spcPct val="100000"/>
              </a:lnSpc>
              <a:buFont typeface="Arial"/>
              <a:buChar char="•"/>
              <a:tabLst>
                <a:tab pos="546100" algn="l"/>
              </a:tabLst>
            </a:pPr>
            <a:r>
              <a:rPr sz="3200" b="1" spc="-25" dirty="0">
                <a:latin typeface="Arial"/>
                <a:cs typeface="Arial"/>
              </a:rPr>
              <a:t>Produc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direct </a:t>
            </a:r>
            <a:r>
              <a:rPr sz="3200" b="1" spc="-20" dirty="0">
                <a:latin typeface="Arial"/>
                <a:cs typeface="Arial"/>
              </a:rPr>
              <a:t>relaxation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vascular smoot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35" dirty="0">
                <a:latin typeface="Arial"/>
                <a:cs typeface="Arial"/>
              </a:rPr>
              <a:t>→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vasodilatio</a:t>
            </a:r>
            <a:r>
              <a:rPr sz="3200" b="1" spc="-20" dirty="0">
                <a:latin typeface="Arial"/>
                <a:cs typeface="Arial"/>
              </a:rPr>
              <a:t>n </a:t>
            </a:r>
            <a:r>
              <a:rPr sz="3200" b="1" spc="-35" dirty="0">
                <a:latin typeface="Arial"/>
                <a:cs typeface="Arial"/>
              </a:rPr>
              <a:t>→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decreas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tota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er</a:t>
            </a:r>
            <a:r>
              <a:rPr sz="3200" b="1" spc="-15" dirty="0">
                <a:latin typeface="Arial"/>
                <a:cs typeface="Arial"/>
              </a:rPr>
              <a:t>ip</a:t>
            </a:r>
            <a:r>
              <a:rPr sz="3200" b="1" spc="-25" dirty="0">
                <a:latin typeface="Arial"/>
                <a:cs typeface="Arial"/>
              </a:rPr>
              <a:t>hera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vascular</a:t>
            </a:r>
            <a:r>
              <a:rPr sz="3200" b="1" spc="-20" dirty="0">
                <a:latin typeface="Arial"/>
                <a:cs typeface="Arial"/>
              </a:rPr>
              <a:t> resistance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(TPVR).</a:t>
            </a:r>
            <a:endParaRPr sz="3200">
              <a:latin typeface="Arial"/>
              <a:cs typeface="Arial"/>
            </a:endParaRPr>
          </a:p>
          <a:p>
            <a:pPr marL="546100" marR="385445" indent="-5334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546100" algn="l"/>
              </a:tabLst>
            </a:pPr>
            <a:r>
              <a:rPr sz="3200" b="1" spc="-25" dirty="0">
                <a:latin typeface="Arial"/>
                <a:cs typeface="Arial"/>
              </a:rPr>
              <a:t>Rela</a:t>
            </a:r>
            <a:r>
              <a:rPr sz="3200" b="1" spc="-20" dirty="0">
                <a:latin typeface="Arial"/>
                <a:cs typeface="Arial"/>
              </a:rPr>
              <a:t>x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arteria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smoot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more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than </a:t>
            </a:r>
            <a:r>
              <a:rPr sz="3200" b="1" spc="-25" dirty="0">
                <a:latin typeface="Arial"/>
                <a:cs typeface="Arial"/>
              </a:rPr>
              <a:t>venou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smoot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35" dirty="0">
                <a:latin typeface="Arial"/>
                <a:cs typeface="Arial"/>
              </a:rPr>
              <a:t>→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minima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postura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5" dirty="0">
                <a:latin typeface="Arial"/>
                <a:cs typeface="Arial"/>
              </a:rPr>
              <a:t> hypotensio</a:t>
            </a:r>
            <a:r>
              <a:rPr sz="3200" b="1" spc="-3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٦٩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635635">
              <a:lnSpc>
                <a:spcPct val="100000"/>
              </a:lnSpc>
            </a:pPr>
            <a:r>
              <a:rPr sz="3900" spc="-20" dirty="0"/>
              <a:t>Etiol</a:t>
            </a:r>
            <a:r>
              <a:rPr sz="3900" spc="-30" dirty="0"/>
              <a:t>o</a:t>
            </a:r>
            <a:r>
              <a:rPr sz="3900" spc="-25" dirty="0"/>
              <a:t>gy</a:t>
            </a:r>
            <a:r>
              <a:rPr sz="3900" spc="15" dirty="0"/>
              <a:t> </a:t>
            </a:r>
            <a:r>
              <a:rPr sz="3900" spc="-20" dirty="0"/>
              <a:t>o</a:t>
            </a:r>
            <a:r>
              <a:rPr sz="3900" spc="-15" dirty="0"/>
              <a:t>f</a:t>
            </a:r>
            <a:r>
              <a:rPr sz="3900" spc="20" dirty="0"/>
              <a:t> </a:t>
            </a:r>
            <a:r>
              <a:rPr sz="3900" spc="-15" dirty="0"/>
              <a:t>H</a:t>
            </a:r>
            <a:r>
              <a:rPr sz="3900" spc="-30" dirty="0"/>
              <a:t>y</a:t>
            </a:r>
            <a:r>
              <a:rPr sz="3900" spc="-20" dirty="0"/>
              <a:t>pertension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619365" cy="296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marR="5080" indent="-514350">
              <a:lnSpc>
                <a:spcPct val="100000"/>
              </a:lnSpc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1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Essentia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5" dirty="0">
                <a:latin typeface="Arial"/>
                <a:cs typeface="Arial"/>
              </a:rPr>
              <a:t> (Primary</a:t>
            </a:r>
            <a:r>
              <a:rPr sz="3200" b="1" spc="-15" dirty="0">
                <a:latin typeface="Arial"/>
                <a:cs typeface="Arial"/>
              </a:rPr>
              <a:t>)</a:t>
            </a:r>
            <a:r>
              <a:rPr sz="3200" b="1" spc="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hypertension</a:t>
            </a:r>
            <a:r>
              <a:rPr sz="3200" b="1" spc="-15" dirty="0">
                <a:latin typeface="Arial"/>
                <a:cs typeface="Arial"/>
              </a:rPr>
              <a:t>: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no</a:t>
            </a:r>
            <a:r>
              <a:rPr sz="3200" b="1" spc="-20" dirty="0">
                <a:latin typeface="Arial"/>
                <a:cs typeface="Arial"/>
              </a:rPr>
              <a:t> specific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caus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hypertension</a:t>
            </a:r>
            <a:r>
              <a:rPr sz="3200" b="1" spc="-20" dirty="0">
                <a:latin typeface="Arial"/>
                <a:cs typeface="Arial"/>
              </a:rPr>
              <a:t> could </a:t>
            </a:r>
            <a:r>
              <a:rPr sz="3200" b="1" spc="-2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identified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constitute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85-</a:t>
            </a:r>
            <a:r>
              <a:rPr sz="3200" b="1" spc="-20" dirty="0">
                <a:latin typeface="Arial"/>
                <a:cs typeface="Arial"/>
              </a:rPr>
              <a:t> 90</a:t>
            </a:r>
            <a:r>
              <a:rPr sz="3200" b="1" spc="-30" dirty="0">
                <a:latin typeface="Arial"/>
                <a:cs typeface="Arial"/>
              </a:rPr>
              <a:t>%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cases.</a:t>
            </a:r>
            <a:endParaRPr sz="3200">
              <a:latin typeface="Arial"/>
              <a:cs typeface="Arial"/>
            </a:endParaRPr>
          </a:p>
          <a:p>
            <a:pPr marL="527050" marR="1291590" indent="-51435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Elevatio</a:t>
            </a:r>
            <a:r>
              <a:rPr sz="3200" b="1" spc="-20" dirty="0">
                <a:latin typeface="Arial"/>
                <a:cs typeface="Arial"/>
              </a:rPr>
              <a:t>n 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</a:t>
            </a:r>
            <a:r>
              <a:rPr sz="3200" b="1" spc="-25" dirty="0">
                <a:latin typeface="Arial"/>
                <a:cs typeface="Arial"/>
              </a:rPr>
              <a:t>loo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pressur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usually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multi-factorial.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6671" y="6084775"/>
            <a:ext cx="1054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٧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0816" y="786955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1892300">
              <a:lnSpc>
                <a:spcPct val="100000"/>
              </a:lnSpc>
            </a:pPr>
            <a:r>
              <a:rPr sz="4400" spc="-25" dirty="0"/>
              <a:t>Vasodilators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395845" cy="3530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marR="749935" indent="-514350">
              <a:lnSpc>
                <a:spcPct val="100000"/>
              </a:lnSpc>
              <a:buFont typeface="Arial"/>
              <a:buChar char="•"/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Neuroendocrin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autonomic</a:t>
            </a:r>
            <a:r>
              <a:rPr sz="3200" b="1" spc="-20" dirty="0">
                <a:latin typeface="Arial"/>
                <a:cs typeface="Arial"/>
              </a:rPr>
              <a:t> reflexes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compromis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their anti</a:t>
            </a:r>
            <a:r>
              <a:rPr sz="3200" b="1" spc="-15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y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ertensiv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effects:</a:t>
            </a:r>
            <a:endParaRPr sz="3200">
              <a:latin typeface="Arial"/>
              <a:cs typeface="Arial"/>
            </a:endParaRPr>
          </a:p>
          <a:p>
            <a:pPr marL="527050" marR="5080" indent="-514350">
              <a:lnSpc>
                <a:spcPct val="100000"/>
              </a:lnSpc>
              <a:spcBef>
                <a:spcPts val="765"/>
              </a:spcBef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1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Refle</a:t>
            </a:r>
            <a:r>
              <a:rPr sz="3200" b="1" spc="-20" dirty="0">
                <a:latin typeface="Arial"/>
                <a:cs typeface="Arial"/>
              </a:rPr>
              <a:t>x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sympatheti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stimulatio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35" dirty="0">
                <a:latin typeface="Arial"/>
                <a:cs typeface="Arial"/>
              </a:rPr>
              <a:t>→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increase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25" dirty="0">
                <a:latin typeface="Arial"/>
                <a:cs typeface="Arial"/>
              </a:rPr>
              <a:t> hear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rat</a:t>
            </a:r>
            <a:r>
              <a:rPr sz="3200" b="1" spc="-3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output 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periphera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5" dirty="0">
                <a:latin typeface="Arial"/>
                <a:cs typeface="Arial"/>
              </a:rPr>
              <a:t> vascula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resistance an</a:t>
            </a:r>
            <a:r>
              <a:rPr sz="3200" b="1" spc="-20" dirty="0">
                <a:latin typeface="Arial"/>
                <a:cs typeface="Arial"/>
              </a:rPr>
              <a:t>d thu</a:t>
            </a:r>
            <a:r>
              <a:rPr sz="3200" b="1" spc="-25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myocardia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150" b="1" spc="15" baseline="-21164" dirty="0">
                <a:latin typeface="Arial"/>
                <a:cs typeface="Arial"/>
              </a:rPr>
              <a:t>2</a:t>
            </a:r>
            <a:r>
              <a:rPr sz="3150" b="1" baseline="-21164" dirty="0">
                <a:latin typeface="Arial"/>
                <a:cs typeface="Arial"/>
              </a:rPr>
              <a:t> </a:t>
            </a:r>
            <a:r>
              <a:rPr sz="3150" b="1" spc="-434" baseline="-21164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demand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٧٠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5211" y="629626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1892300">
              <a:lnSpc>
                <a:spcPct val="100000"/>
              </a:lnSpc>
            </a:pPr>
            <a:r>
              <a:rPr sz="4400" spc="-25" dirty="0"/>
              <a:t>Vasodilators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710170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2300" indent="-609600">
              <a:lnSpc>
                <a:spcPct val="100000"/>
              </a:lnSpc>
              <a:buFont typeface="Arial"/>
              <a:buAutoNum type="arabicPeriod" startAt="2"/>
              <a:tabLst>
                <a:tab pos="622935" algn="l"/>
              </a:tabLst>
            </a:pPr>
            <a:r>
              <a:rPr sz="3200" b="1" spc="-25" dirty="0">
                <a:latin typeface="Arial"/>
                <a:cs typeface="Arial"/>
              </a:rPr>
              <a:t>Elevatio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 </a:t>
            </a:r>
            <a:r>
              <a:rPr sz="3200" b="1" spc="-25" dirty="0">
                <a:latin typeface="Arial"/>
                <a:cs typeface="Arial"/>
              </a:rPr>
              <a:t>plasm</a:t>
            </a:r>
            <a:r>
              <a:rPr sz="3200" b="1" spc="-20" dirty="0">
                <a:latin typeface="Arial"/>
                <a:cs typeface="Arial"/>
              </a:rPr>
              <a:t>a renin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activity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35" dirty="0">
                <a:latin typeface="Arial"/>
                <a:cs typeface="Arial"/>
              </a:rPr>
              <a:t>→</a:t>
            </a:r>
            <a:endParaRPr sz="3200">
              <a:latin typeface="Arial"/>
              <a:cs typeface="Arial"/>
            </a:endParaRPr>
          </a:p>
          <a:p>
            <a:pPr marL="62230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elevation 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angiotensi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II:</a:t>
            </a:r>
            <a:endParaRPr sz="3200">
              <a:latin typeface="Arial"/>
              <a:cs typeface="Arial"/>
            </a:endParaRPr>
          </a:p>
          <a:p>
            <a:pPr marL="622300" marR="1242060" lvl="1">
              <a:lnSpc>
                <a:spcPct val="100000"/>
              </a:lnSpc>
              <a:spcBef>
                <a:spcPts val="765"/>
              </a:spcBef>
              <a:buFont typeface="Arial"/>
              <a:buAutoNum type="alphaLcPeriod"/>
              <a:tabLst>
                <a:tab pos="1073150" algn="l"/>
              </a:tabLst>
            </a:pPr>
            <a:r>
              <a:rPr sz="3200" b="1" spc="-25" dirty="0">
                <a:latin typeface="Arial"/>
                <a:cs typeface="Arial"/>
              </a:rPr>
              <a:t>vasoconstriction</a:t>
            </a:r>
            <a:r>
              <a:rPr sz="3200" b="1" spc="-15" dirty="0">
                <a:latin typeface="Arial"/>
                <a:cs typeface="Arial"/>
              </a:rPr>
              <a:t>:</a:t>
            </a:r>
            <a:r>
              <a:rPr sz="3200" b="1" spc="-25" dirty="0">
                <a:latin typeface="Arial"/>
                <a:cs typeface="Arial"/>
              </a:rPr>
              <a:t> increases periphera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5" dirty="0">
                <a:latin typeface="Arial"/>
                <a:cs typeface="Arial"/>
              </a:rPr>
              <a:t> vascula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resistance</a:t>
            </a:r>
            <a:endParaRPr sz="3200">
              <a:latin typeface="Arial"/>
              <a:cs typeface="Arial"/>
            </a:endParaRPr>
          </a:p>
          <a:p>
            <a:pPr marL="622300" marR="5080" lvl="1">
              <a:lnSpc>
                <a:spcPct val="100000"/>
              </a:lnSpc>
              <a:spcBef>
                <a:spcPts val="765"/>
              </a:spcBef>
              <a:buFont typeface="Arial"/>
              <a:buAutoNum type="alphaLcPeriod"/>
              <a:tabLst>
                <a:tab pos="1094740" algn="l"/>
              </a:tabLst>
            </a:pPr>
            <a:r>
              <a:rPr sz="3200" b="1" spc="-20" dirty="0">
                <a:latin typeface="Arial"/>
                <a:cs typeface="Arial"/>
              </a:rPr>
              <a:t>elevation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aldosterone</a:t>
            </a:r>
            <a:r>
              <a:rPr sz="3200" b="1" spc="-15" dirty="0">
                <a:latin typeface="Arial"/>
                <a:cs typeface="Arial"/>
              </a:rPr>
              <a:t>: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Na</a:t>
            </a:r>
            <a:r>
              <a:rPr sz="3150" b="1" spc="15" baseline="25132" dirty="0">
                <a:latin typeface="Arial"/>
                <a:cs typeface="Arial"/>
              </a:rPr>
              <a:t>+</a:t>
            </a:r>
            <a:r>
              <a:rPr sz="3150" b="1" baseline="25132" dirty="0">
                <a:latin typeface="Arial"/>
                <a:cs typeface="Arial"/>
              </a:rPr>
              <a:t> </a:t>
            </a:r>
            <a:r>
              <a:rPr sz="3150" b="1" spc="-419" baseline="25132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</a:t>
            </a:r>
            <a:r>
              <a:rPr sz="3150" b="1" spc="15" baseline="-21164" dirty="0">
                <a:latin typeface="Arial"/>
                <a:cs typeface="Arial"/>
              </a:rPr>
              <a:t>2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retention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which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increases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</a:t>
            </a:r>
            <a:r>
              <a:rPr sz="3200" b="1" spc="-20" dirty="0">
                <a:latin typeface="Arial"/>
                <a:cs typeface="Arial"/>
              </a:rPr>
              <a:t>o</a:t>
            </a:r>
            <a:r>
              <a:rPr sz="3200" b="1" spc="-25" dirty="0">
                <a:latin typeface="Arial"/>
                <a:cs typeface="Arial"/>
              </a:rPr>
              <a:t>lume.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٧١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6860" y="708176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1892300">
              <a:lnSpc>
                <a:spcPct val="100000"/>
              </a:lnSpc>
            </a:pPr>
            <a:r>
              <a:rPr sz="4400" spc="-25" dirty="0"/>
              <a:t>Vasodilators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9467" y="2409014"/>
            <a:ext cx="7686040" cy="1943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marR="5080" indent="-514350">
              <a:lnSpc>
                <a:spcPct val="103299"/>
              </a:lnSpc>
              <a:buFont typeface="Arial"/>
              <a:buChar char="•"/>
              <a:tabLst>
                <a:tab pos="527050" algn="l"/>
              </a:tabLst>
            </a:pPr>
            <a:r>
              <a:rPr sz="3200" b="1" spc="-20" dirty="0">
                <a:latin typeface="Arial"/>
                <a:cs typeface="Arial"/>
              </a:rPr>
              <a:t>Inadequate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monotherap</a:t>
            </a:r>
            <a:r>
              <a:rPr sz="3200" b="1" spc="-20" dirty="0">
                <a:latin typeface="Arial"/>
                <a:cs typeface="Arial"/>
              </a:rPr>
              <a:t>y for hypertension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because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tolerance,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but </a:t>
            </a:r>
            <a:r>
              <a:rPr sz="3200" b="1" spc="-30" dirty="0">
                <a:latin typeface="Arial"/>
                <a:cs typeface="Arial"/>
              </a:rPr>
              <a:t>mor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useful</a:t>
            </a:r>
            <a:r>
              <a:rPr sz="3200" b="1" spc="-25" dirty="0">
                <a:latin typeface="Arial"/>
                <a:cs typeface="Arial"/>
              </a:rPr>
              <a:t> when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combine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</a:t>
            </a:r>
            <a:r>
              <a:rPr sz="3200" b="1" spc="-15" dirty="0">
                <a:latin typeface="Arial"/>
                <a:cs typeface="Arial"/>
              </a:rPr>
              <a:t> diuretics</a:t>
            </a:r>
            <a:r>
              <a:rPr sz="3200" b="1" spc="-25" dirty="0">
                <a:latin typeface="Arial"/>
                <a:cs typeface="Arial"/>
              </a:rPr>
              <a:t> and/o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β-blockers.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٧٢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698206"/>
            <a:ext cx="7138682" cy="1089660"/>
          </a:xfrm>
          <a:prstGeom prst="rect">
            <a:avLst/>
          </a:prstGeom>
        </p:spPr>
        <p:txBody>
          <a:bodyPr vert="horz" wrap="square" lIns="0" tIns="188272" rIns="0" bIns="0" rtlCol="0">
            <a:spAutoFit/>
          </a:bodyPr>
          <a:lstStyle/>
          <a:p>
            <a:pPr marL="2046605">
              <a:lnSpc>
                <a:spcPct val="100000"/>
              </a:lnSpc>
            </a:pPr>
            <a:r>
              <a:rPr sz="4400" spc="-40" dirty="0"/>
              <a:t>H</a:t>
            </a:r>
            <a:r>
              <a:rPr sz="4400" spc="-25" dirty="0"/>
              <a:t>ydralazine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9462" y="2271853"/>
            <a:ext cx="7591425" cy="3747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355" marR="874394" indent="-541655">
              <a:lnSpc>
                <a:spcPct val="100000"/>
              </a:lnSpc>
              <a:buClr>
                <a:srgbClr val="0000CC"/>
              </a:buClr>
              <a:buFont typeface="Arial"/>
              <a:buChar char="•"/>
              <a:tabLst>
                <a:tab pos="554990" algn="l"/>
              </a:tabLst>
            </a:pP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It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act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s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mainl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y</a:t>
            </a:r>
            <a:r>
              <a:rPr sz="3200" b="1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b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y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releasin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g</a:t>
            </a:r>
            <a:r>
              <a:rPr sz="3200" b="1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nitric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oxide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(NO)</a:t>
            </a:r>
            <a:r>
              <a:rPr sz="3200" b="1" spc="-10" dirty="0">
                <a:solidFill>
                  <a:srgbClr val="0000CC"/>
                </a:solidFill>
                <a:latin typeface="Arial"/>
                <a:cs typeface="Arial"/>
              </a:rPr>
              <a:t>,</a:t>
            </a:r>
            <a:r>
              <a:rPr sz="3200" b="1" spc="-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EDRF.</a:t>
            </a:r>
            <a:endParaRPr sz="32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65"/>
              </a:spcBef>
              <a:buClr>
                <a:srgbClr val="0000CC"/>
              </a:buClr>
              <a:buFont typeface="Arial"/>
              <a:buChar char="•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Use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orally.</a:t>
            </a:r>
            <a:endParaRPr sz="3200">
              <a:latin typeface="Arial"/>
              <a:cs typeface="Arial"/>
            </a:endParaRPr>
          </a:p>
          <a:p>
            <a:pPr marL="12700" marR="699135">
              <a:lnSpc>
                <a:spcPct val="120000"/>
              </a:lnSpc>
              <a:buClr>
                <a:srgbClr val="0000CC"/>
              </a:buClr>
              <a:buFont typeface="Arial"/>
              <a:buChar char="•"/>
              <a:tabLst>
                <a:tab pos="554990" algn="l"/>
              </a:tabLst>
            </a:pPr>
            <a:r>
              <a:rPr sz="3200" b="1" spc="-15" dirty="0">
                <a:latin typeface="Arial"/>
                <a:cs typeface="Arial"/>
              </a:rPr>
              <a:t>It </a:t>
            </a:r>
            <a:r>
              <a:rPr sz="3200" b="1" spc="-20" dirty="0">
                <a:latin typeface="Arial"/>
                <a:cs typeface="Arial"/>
              </a:rPr>
              <a:t>dilates arterioles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bu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5" dirty="0">
                <a:latin typeface="Arial"/>
                <a:cs typeface="Arial"/>
              </a:rPr>
              <a:t>no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5" dirty="0">
                <a:latin typeface="Arial"/>
                <a:cs typeface="Arial"/>
              </a:rPr>
              <a:t>veins.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65"/>
                </a:solidFill>
                <a:latin typeface="Arial"/>
                <a:cs typeface="Arial"/>
              </a:rPr>
              <a:t>Pharmacokinetics:</a:t>
            </a:r>
            <a:endParaRPr sz="3200">
              <a:latin typeface="Arial"/>
              <a:cs typeface="Arial"/>
            </a:endParaRPr>
          </a:p>
          <a:p>
            <a:pPr marL="554355" marR="5080" indent="-541655">
              <a:lnSpc>
                <a:spcPct val="100000"/>
              </a:lnSpc>
              <a:spcBef>
                <a:spcPts val="765"/>
              </a:spcBef>
              <a:buClr>
                <a:srgbClr val="0000CC"/>
              </a:buClr>
              <a:buFont typeface="Arial"/>
              <a:buChar char="•"/>
              <a:tabLst>
                <a:tab pos="554990" algn="l"/>
              </a:tabLst>
            </a:pPr>
            <a:r>
              <a:rPr sz="3200" b="1" spc="-20" dirty="0">
                <a:latin typeface="Arial"/>
                <a:cs typeface="Arial"/>
              </a:rPr>
              <a:t>t</a:t>
            </a:r>
            <a:r>
              <a:rPr sz="3200" b="1" spc="-30" dirty="0">
                <a:latin typeface="Arial"/>
                <a:cs typeface="Arial"/>
              </a:rPr>
              <a:t>½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~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1.5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-3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hours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5" dirty="0">
                <a:latin typeface="Arial"/>
                <a:cs typeface="Arial"/>
              </a:rPr>
              <a:t>whic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increases</a:t>
            </a:r>
            <a:r>
              <a:rPr sz="3200" b="1" spc="-15" dirty="0">
                <a:latin typeface="Arial"/>
                <a:cs typeface="Arial"/>
              </a:rPr>
              <a:t> in </a:t>
            </a:r>
            <a:r>
              <a:rPr sz="3200" b="1" spc="-25" dirty="0">
                <a:latin typeface="Arial"/>
                <a:cs typeface="Arial"/>
              </a:rPr>
              <a:t>slow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acetylator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nd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renal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1249" y="6075737"/>
            <a:ext cx="261937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insufficiency.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٧٣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803929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000885">
              <a:lnSpc>
                <a:spcPct val="100000"/>
              </a:lnSpc>
            </a:pPr>
            <a:r>
              <a:rPr sz="4400" spc="-40" dirty="0"/>
              <a:t>H</a:t>
            </a:r>
            <a:r>
              <a:rPr sz="4400" spc="-25" dirty="0"/>
              <a:t>ydralazine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24253"/>
            <a:ext cx="7191375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62865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Wel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absorbe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afte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oral</a:t>
            </a:r>
            <a:r>
              <a:rPr sz="3200" b="1" spc="-25" dirty="0">
                <a:latin typeface="Arial"/>
                <a:cs typeface="Arial"/>
              </a:rPr>
              <a:t> administration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extensiv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first-pass</a:t>
            </a:r>
            <a:r>
              <a:rPr sz="3200" b="1" spc="-25" dirty="0">
                <a:latin typeface="Arial"/>
                <a:cs typeface="Arial"/>
              </a:rPr>
              <a:t> metabolis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y</a:t>
            </a:r>
            <a:r>
              <a:rPr sz="3200" b="1" spc="-20" dirty="0">
                <a:latin typeface="Arial"/>
                <a:cs typeface="Arial"/>
              </a:rPr>
              <a:t>dro</a:t>
            </a:r>
            <a:r>
              <a:rPr sz="3200" b="1" spc="-30" dirty="0">
                <a:latin typeface="Arial"/>
                <a:cs typeface="Arial"/>
              </a:rPr>
              <a:t>x</a:t>
            </a:r>
            <a:r>
              <a:rPr sz="3200" b="1" spc="-25" dirty="0">
                <a:latin typeface="Arial"/>
                <a:cs typeface="Arial"/>
              </a:rPr>
              <a:t>y</a:t>
            </a:r>
            <a:r>
              <a:rPr sz="3200" b="1" spc="-15" dirty="0">
                <a:latin typeface="Arial"/>
                <a:cs typeface="Arial"/>
              </a:rPr>
              <a:t>lation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and</a:t>
            </a:r>
            <a:r>
              <a:rPr sz="3200" b="1" spc="-20" dirty="0">
                <a:latin typeface="Arial"/>
                <a:cs typeface="Arial"/>
              </a:rPr>
              <a:t> acetylation.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Ther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geneti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defects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 capacity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acetylate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dru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(In</a:t>
            </a:r>
            <a:r>
              <a:rPr sz="3200" b="1" spc="-25" dirty="0">
                <a:latin typeface="Arial"/>
                <a:cs typeface="Arial"/>
              </a:rPr>
              <a:t> Jorda</a:t>
            </a:r>
            <a:r>
              <a:rPr sz="3200" b="1" spc="-15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~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65</a:t>
            </a:r>
            <a:r>
              <a:rPr sz="3200" b="1" spc="-30" dirty="0">
                <a:latin typeface="Arial"/>
                <a:cs typeface="Arial"/>
              </a:rPr>
              <a:t>%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populatio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6547" y="5935529"/>
            <a:ext cx="342836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slow</a:t>
            </a:r>
            <a:r>
              <a:rPr sz="3200" b="1" spc="-20" dirty="0">
                <a:latin typeface="Arial"/>
                <a:cs typeface="Arial"/>
              </a:rPr>
              <a:t> acetylators).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٧٤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850947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000885">
              <a:lnSpc>
                <a:spcPct val="100000"/>
              </a:lnSpc>
            </a:pPr>
            <a:r>
              <a:rPr sz="4400" spc="-40" dirty="0"/>
              <a:t>H</a:t>
            </a:r>
            <a:r>
              <a:rPr sz="4400" spc="-25" dirty="0"/>
              <a:t>ydralazine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9014"/>
            <a:ext cx="7934325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Advers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effects:</a:t>
            </a:r>
            <a:endParaRPr sz="3200">
              <a:latin typeface="Arial"/>
              <a:cs typeface="Arial"/>
            </a:endParaRPr>
          </a:p>
          <a:p>
            <a:pPr marL="554355" marR="5080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Headache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flushing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nasal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congestion,</a:t>
            </a:r>
            <a:r>
              <a:rPr sz="3200" b="1" spc="-20" dirty="0">
                <a:latin typeface="Arial"/>
                <a:cs typeface="Arial"/>
              </a:rPr>
              <a:t> palpitations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tachycardia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thus, myocardia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5" dirty="0">
                <a:latin typeface="Arial"/>
                <a:cs typeface="Arial"/>
              </a:rPr>
              <a:t>ischemia.</a:t>
            </a:r>
            <a:endParaRPr sz="3200">
              <a:latin typeface="Arial"/>
              <a:cs typeface="Arial"/>
            </a:endParaRPr>
          </a:p>
          <a:p>
            <a:pPr marL="554355" marR="135890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Periphera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neuropathy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drug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fever</a:t>
            </a:r>
            <a:r>
              <a:rPr sz="3200" b="1" spc="-20" dirty="0">
                <a:latin typeface="Arial"/>
                <a:cs typeface="Arial"/>
              </a:rPr>
              <a:t> are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other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seriou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but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uncommon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vers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٧٥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4752" y="859535"/>
            <a:ext cx="7138682" cy="1089660"/>
          </a:xfrm>
          <a:prstGeom prst="rect">
            <a:avLst/>
          </a:prstGeom>
        </p:spPr>
        <p:txBody>
          <a:bodyPr vert="horz" wrap="square" lIns="0" tIns="278555" rIns="0" bIns="0" rtlCol="0">
            <a:spAutoFit/>
          </a:bodyPr>
          <a:lstStyle/>
          <a:p>
            <a:pPr marL="2142490">
              <a:lnSpc>
                <a:spcPct val="100000"/>
              </a:lnSpc>
            </a:pPr>
            <a:r>
              <a:rPr dirty="0"/>
              <a:t>Hydralazine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552690" cy="287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6415" marR="5080" indent="-514350">
              <a:lnSpc>
                <a:spcPct val="100000"/>
              </a:lnSpc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3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	</a:t>
            </a:r>
            <a:r>
              <a:rPr sz="3200" b="1" spc="-25" dirty="0">
                <a:latin typeface="Arial"/>
                <a:cs typeface="Arial"/>
              </a:rPr>
              <a:t>Lupus-erythematosu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4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like</a:t>
            </a:r>
            <a:r>
              <a:rPr sz="3200" b="1" spc="-25" dirty="0">
                <a:latin typeface="Arial"/>
                <a:cs typeface="Arial"/>
              </a:rPr>
              <a:t> syndrome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0" dirty="0">
                <a:latin typeface="Arial"/>
                <a:cs typeface="Arial"/>
              </a:rPr>
              <a:t>especially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slow</a:t>
            </a:r>
            <a:r>
              <a:rPr sz="3200" b="1" spc="-20" dirty="0">
                <a:latin typeface="Arial"/>
                <a:cs typeface="Arial"/>
              </a:rPr>
              <a:t> acetylators (arthra</a:t>
            </a:r>
            <a:r>
              <a:rPr sz="3200" b="1" spc="-15" dirty="0">
                <a:latin typeface="Arial"/>
                <a:cs typeface="Arial"/>
              </a:rPr>
              <a:t>lg</a:t>
            </a:r>
            <a:r>
              <a:rPr sz="3200" b="1" spc="-20" dirty="0">
                <a:latin typeface="Arial"/>
                <a:cs typeface="Arial"/>
              </a:rPr>
              <a:t>ia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25" dirty="0">
                <a:latin typeface="Arial"/>
                <a:cs typeface="Arial"/>
              </a:rPr>
              <a:t>ya</a:t>
            </a:r>
            <a:r>
              <a:rPr sz="3200" b="1" spc="-15" dirty="0">
                <a:latin typeface="Arial"/>
                <a:cs typeface="Arial"/>
              </a:rPr>
              <a:t>lg</a:t>
            </a:r>
            <a:r>
              <a:rPr sz="3200" b="1" spc="-20" dirty="0">
                <a:latin typeface="Arial"/>
                <a:cs typeface="Arial"/>
              </a:rPr>
              <a:t>ia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skin rashes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fever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u="heavy" spc="-20" dirty="0">
                <a:latin typeface="Arial"/>
                <a:cs typeface="Arial"/>
              </a:rPr>
              <a:t>but</a:t>
            </a:r>
            <a:r>
              <a:rPr sz="3200" b="1" u="heavy" spc="-25" dirty="0">
                <a:latin typeface="Arial"/>
                <a:cs typeface="Arial"/>
              </a:rPr>
              <a:t> </a:t>
            </a:r>
            <a:r>
              <a:rPr sz="3200" b="1" u="heavy" spc="-20" dirty="0">
                <a:latin typeface="Arial"/>
                <a:cs typeface="Arial"/>
              </a:rPr>
              <a:t>no</a:t>
            </a:r>
            <a:r>
              <a:rPr sz="3200" b="1" u="heavy" spc="-25" dirty="0">
                <a:latin typeface="Arial"/>
                <a:cs typeface="Arial"/>
              </a:rPr>
              <a:t> renal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u="heavy" spc="-25" dirty="0">
                <a:latin typeface="Arial"/>
                <a:cs typeface="Arial"/>
              </a:rPr>
              <a:t>damag</a:t>
            </a:r>
            <a:r>
              <a:rPr sz="3200" b="1" u="heavy" spc="-30" dirty="0">
                <a:latin typeface="Arial"/>
                <a:cs typeface="Arial"/>
              </a:rPr>
              <a:t>e</a:t>
            </a:r>
            <a:r>
              <a:rPr sz="3200" b="1" spc="-20" dirty="0">
                <a:latin typeface="Arial"/>
                <a:cs typeface="Arial"/>
              </a:rPr>
              <a:t>).The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syndrom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reversed</a:t>
            </a:r>
            <a:r>
              <a:rPr sz="3200" b="1" spc="-20" dirty="0">
                <a:latin typeface="Arial"/>
                <a:cs typeface="Arial"/>
              </a:rPr>
              <a:t> by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discontinuatio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drug.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٧٦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0607" y="729487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358390">
              <a:lnSpc>
                <a:spcPct val="100000"/>
              </a:lnSpc>
            </a:pPr>
            <a:r>
              <a:rPr sz="4400" spc="-25" dirty="0"/>
              <a:t>Minoxidil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271853"/>
            <a:ext cx="7669530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000065"/>
                </a:solidFill>
                <a:latin typeface="Arial"/>
                <a:cs typeface="Arial"/>
              </a:rPr>
              <a:t>Mechanis</a:t>
            </a:r>
            <a:r>
              <a:rPr sz="3200" b="1" spc="-30" dirty="0">
                <a:solidFill>
                  <a:srgbClr val="000065"/>
                </a:solidFill>
                <a:latin typeface="Arial"/>
                <a:cs typeface="Arial"/>
              </a:rPr>
              <a:t>m</a:t>
            </a:r>
            <a:r>
              <a:rPr sz="3200" b="1" spc="-15" dirty="0">
                <a:solidFill>
                  <a:srgbClr val="000065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65"/>
                </a:solidFill>
                <a:latin typeface="Arial"/>
                <a:cs typeface="Arial"/>
              </a:rPr>
              <a:t>of</a:t>
            </a:r>
            <a:r>
              <a:rPr sz="3200" b="1" spc="-15" dirty="0">
                <a:solidFill>
                  <a:srgbClr val="000065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65"/>
                </a:solidFill>
                <a:latin typeface="Arial"/>
                <a:cs typeface="Arial"/>
              </a:rPr>
              <a:t>Action:</a:t>
            </a:r>
            <a:endParaRPr sz="3200">
              <a:latin typeface="Arial"/>
              <a:cs typeface="Arial"/>
            </a:endParaRPr>
          </a:p>
          <a:p>
            <a:pPr marL="487045" marR="5080">
              <a:lnSpc>
                <a:spcPct val="100000"/>
              </a:lnSpc>
              <a:spcBef>
                <a:spcPts val="765"/>
              </a:spcBef>
            </a:pPr>
            <a:r>
              <a:rPr sz="3200" b="1" spc="-25" dirty="0">
                <a:latin typeface="Arial"/>
                <a:cs typeface="Arial"/>
              </a:rPr>
              <a:t>Metabolize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liver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minoxidil</a:t>
            </a:r>
            <a:r>
              <a:rPr sz="3200" b="1" spc="-20" dirty="0">
                <a:latin typeface="Arial"/>
                <a:cs typeface="Arial"/>
              </a:rPr>
              <a:t> sulfate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5" dirty="0">
                <a:latin typeface="Arial"/>
                <a:cs typeface="Arial"/>
              </a:rPr>
              <a:t>whic</a:t>
            </a:r>
            <a:r>
              <a:rPr sz="3200" b="1" spc="-20" dirty="0">
                <a:latin typeface="Arial"/>
                <a:cs typeface="Arial"/>
              </a:rPr>
              <a:t>h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 a</a:t>
            </a:r>
            <a:r>
              <a:rPr sz="3200" b="1" spc="-5" dirty="0">
                <a:latin typeface="Arial"/>
                <a:cs typeface="Arial"/>
              </a:rPr>
              <a:t> K</a:t>
            </a:r>
            <a:r>
              <a:rPr sz="3150" b="1" spc="15" baseline="25132" dirty="0">
                <a:latin typeface="Arial"/>
                <a:cs typeface="Arial"/>
              </a:rPr>
              <a:t>+</a:t>
            </a:r>
            <a:r>
              <a:rPr sz="3200" b="1" spc="-25" dirty="0">
                <a:latin typeface="Arial"/>
                <a:cs typeface="Arial"/>
              </a:rPr>
              <a:t>-channe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 opener</a:t>
            </a:r>
            <a:r>
              <a:rPr sz="3200" b="1" spc="-15" dirty="0">
                <a:latin typeface="Arial"/>
                <a:cs typeface="Arial"/>
              </a:rPr>
              <a:t> in </a:t>
            </a:r>
            <a:r>
              <a:rPr sz="3200" b="1" spc="-25" dirty="0">
                <a:latin typeface="Arial"/>
                <a:cs typeface="Arial"/>
              </a:rPr>
              <a:t>smoot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→ 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y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er</a:t>
            </a:r>
            <a:r>
              <a:rPr sz="3200" b="1" spc="-15" dirty="0">
                <a:latin typeface="Arial"/>
                <a:cs typeface="Arial"/>
              </a:rPr>
              <a:t>polarization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relaxation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smoot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muscle</a:t>
            </a:r>
            <a:endParaRPr sz="3200">
              <a:latin typeface="Arial"/>
              <a:cs typeface="Arial"/>
            </a:endParaRPr>
          </a:p>
          <a:p>
            <a:pPr marL="487045" indent="-47434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87680" algn="l"/>
              </a:tabLst>
            </a:pPr>
            <a:r>
              <a:rPr sz="3200" b="1" spc="-25" dirty="0">
                <a:latin typeface="Arial"/>
                <a:cs typeface="Arial"/>
              </a:rPr>
              <a:t>Use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orall</a:t>
            </a:r>
            <a:r>
              <a:rPr sz="3200" b="1" spc="-30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٧٧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3255" y="5978221"/>
            <a:ext cx="6830059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7045" indent="-474345">
              <a:lnSpc>
                <a:spcPct val="100000"/>
              </a:lnSpc>
              <a:buFont typeface="Arial"/>
              <a:buChar char="•"/>
              <a:tabLst>
                <a:tab pos="487680" algn="l"/>
              </a:tabLst>
            </a:pPr>
            <a:r>
              <a:rPr sz="3200" b="1" spc="-15" dirty="0">
                <a:latin typeface="Arial"/>
                <a:cs typeface="Arial"/>
              </a:rPr>
              <a:t>It </a:t>
            </a:r>
            <a:r>
              <a:rPr sz="3200" b="1" spc="-20" dirty="0">
                <a:latin typeface="Arial"/>
                <a:cs typeface="Arial"/>
              </a:rPr>
              <a:t>dilates arterioles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bu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5" dirty="0">
                <a:latin typeface="Arial"/>
                <a:cs typeface="Arial"/>
              </a:rPr>
              <a:t>no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5" dirty="0">
                <a:latin typeface="Arial"/>
                <a:cs typeface="Arial"/>
              </a:rPr>
              <a:t>veins.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660106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358390">
              <a:lnSpc>
                <a:spcPct val="100000"/>
              </a:lnSpc>
            </a:pPr>
            <a:r>
              <a:rPr sz="4400" spc="-25" dirty="0"/>
              <a:t>Minoxidil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05667" y="2348053"/>
            <a:ext cx="7668895" cy="391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Advers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Effects:</a:t>
            </a:r>
            <a:endParaRPr sz="3200">
              <a:latin typeface="Arial"/>
              <a:cs typeface="Arial"/>
            </a:endParaRPr>
          </a:p>
          <a:p>
            <a:pPr marL="487045" indent="-47434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488315" algn="l"/>
              </a:tabLst>
            </a:pPr>
            <a:r>
              <a:rPr sz="3200" b="1" spc="-20" dirty="0">
                <a:latin typeface="Arial"/>
                <a:cs typeface="Arial"/>
              </a:rPr>
              <a:t>Those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hydralazine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“1”.</a:t>
            </a:r>
            <a:endParaRPr sz="3200">
              <a:latin typeface="Arial"/>
              <a:cs typeface="Arial"/>
            </a:endParaRPr>
          </a:p>
          <a:p>
            <a:pPr marL="487045" marR="5080" indent="-47434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487680" algn="l"/>
              </a:tabLst>
            </a:pPr>
            <a:r>
              <a:rPr sz="3200" b="1" spc="-20" dirty="0">
                <a:latin typeface="Arial"/>
                <a:cs typeface="Arial"/>
              </a:rPr>
              <a:t>Growth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body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hair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(hypertrichosi</a:t>
            </a:r>
            <a:r>
              <a:rPr sz="3200" b="1" spc="-35" dirty="0">
                <a:latin typeface="Arial"/>
                <a:cs typeface="Arial"/>
              </a:rPr>
              <a:t>s</a:t>
            </a:r>
            <a:r>
              <a:rPr sz="3200" b="1" spc="-20" dirty="0">
                <a:latin typeface="Arial"/>
                <a:cs typeface="Arial"/>
              </a:rPr>
              <a:t>):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Troublesome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women.</a:t>
            </a:r>
            <a:endParaRPr sz="3200">
              <a:latin typeface="Arial"/>
              <a:cs typeface="Arial"/>
            </a:endParaRPr>
          </a:p>
          <a:p>
            <a:pPr marL="487045" marR="102870" indent="-47434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87680" algn="l"/>
              </a:tabLst>
            </a:pPr>
            <a:r>
              <a:rPr sz="3200" b="1" spc="-25" dirty="0">
                <a:latin typeface="Arial"/>
                <a:cs typeface="Arial"/>
              </a:rPr>
              <a:t>Ca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use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for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ma</a:t>
            </a:r>
            <a:r>
              <a:rPr sz="3200" b="1" spc="-15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pattern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baldness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topically</a:t>
            </a:r>
            <a:r>
              <a:rPr sz="3200" b="1" spc="-25" dirty="0">
                <a:latin typeface="Arial"/>
                <a:cs typeface="Arial"/>
              </a:rPr>
              <a:t> (</a:t>
            </a:r>
            <a:r>
              <a:rPr sz="3200" b="1" spc="-20" dirty="0">
                <a:solidFill>
                  <a:srgbClr val="9A0033"/>
                </a:solidFill>
                <a:latin typeface="Arial"/>
                <a:cs typeface="Arial"/>
              </a:rPr>
              <a:t>Rogaine</a:t>
            </a:r>
            <a:r>
              <a:rPr sz="3200" b="1" spc="-20" dirty="0">
                <a:latin typeface="Arial"/>
                <a:cs typeface="Arial"/>
              </a:rPr>
              <a:t>)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bu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5" dirty="0">
                <a:latin typeface="Arial"/>
                <a:cs typeface="Arial"/>
              </a:rPr>
              <a:t> the</a:t>
            </a:r>
            <a:r>
              <a:rPr sz="3200" b="1" spc="-20" dirty="0">
                <a:latin typeface="Arial"/>
                <a:cs typeface="Arial"/>
              </a:rPr>
              <a:t> effec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los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afte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stoppin</a:t>
            </a:r>
            <a:r>
              <a:rPr sz="3200" b="1" spc="-20" dirty="0">
                <a:latin typeface="Arial"/>
                <a:cs typeface="Arial"/>
              </a:rPr>
              <a:t>g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drug.</a:t>
            </a:r>
            <a:endParaRPr sz="3200">
              <a:latin typeface="Arial"/>
              <a:cs typeface="Arial"/>
            </a:endParaRPr>
          </a:p>
          <a:p>
            <a:pPr marR="297815" algn="r">
              <a:lnSpc>
                <a:spcPct val="100000"/>
              </a:lnSpc>
              <a:spcBef>
                <a:spcPts val="620"/>
              </a:spcBef>
            </a:pPr>
            <a:r>
              <a:rPr sz="1200" spc="-20" dirty="0">
                <a:latin typeface="Arial"/>
                <a:cs typeface="Arial"/>
              </a:rPr>
              <a:t>٧٨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572" rIns="0" bIns="0" rtlCol="0">
            <a:spAutoFit/>
          </a:bodyPr>
          <a:lstStyle/>
          <a:p>
            <a:pPr marL="2233930">
              <a:lnSpc>
                <a:spcPts val="5235"/>
              </a:lnSpc>
            </a:pPr>
            <a:r>
              <a:rPr sz="4400" spc="-25" dirty="0"/>
              <a:t>Diazoxide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3267" y="2208353"/>
            <a:ext cx="7647940" cy="3637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1005" marR="8255" indent="-408305">
              <a:lnSpc>
                <a:spcPct val="100000"/>
              </a:lnSpc>
              <a:buFont typeface="Arial"/>
              <a:buChar char="•"/>
              <a:tabLst>
                <a:tab pos="421640" algn="l"/>
              </a:tabLst>
            </a:pPr>
            <a:r>
              <a:rPr sz="3200" b="1" spc="-25" dirty="0">
                <a:latin typeface="Arial"/>
                <a:cs typeface="Arial"/>
              </a:rPr>
              <a:t>Chemicall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simila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thiazide diuretics but without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diuretic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action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Mechanis</a:t>
            </a:r>
            <a:r>
              <a:rPr sz="3200" b="1" spc="-30" dirty="0">
                <a:solidFill>
                  <a:srgbClr val="0000CC"/>
                </a:solidFill>
                <a:latin typeface="Arial"/>
                <a:cs typeface="Arial"/>
              </a:rPr>
              <a:t>m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CC"/>
                </a:solidFill>
                <a:latin typeface="Arial"/>
                <a:cs typeface="Arial"/>
              </a:rPr>
              <a:t>of</a:t>
            </a:r>
            <a:r>
              <a:rPr sz="3200" b="1" spc="-1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CC"/>
                </a:solidFill>
                <a:latin typeface="Arial"/>
                <a:cs typeface="Arial"/>
              </a:rPr>
              <a:t>Action:</a:t>
            </a:r>
            <a:endParaRPr sz="3200">
              <a:latin typeface="Arial"/>
              <a:cs typeface="Arial"/>
            </a:endParaRPr>
          </a:p>
          <a:p>
            <a:pPr marL="421005" marR="5080">
              <a:lnSpc>
                <a:spcPct val="100000"/>
              </a:lnSpc>
              <a:spcBef>
                <a:spcPts val="765"/>
              </a:spcBef>
            </a:pPr>
            <a:r>
              <a:rPr sz="3200" b="1" spc="-20" dirty="0">
                <a:latin typeface="Arial"/>
                <a:cs typeface="Arial"/>
              </a:rPr>
              <a:t>Opens</a:t>
            </a:r>
            <a:r>
              <a:rPr sz="3200" b="1" spc="-30" dirty="0">
                <a:latin typeface="Arial"/>
                <a:cs typeface="Arial"/>
              </a:rPr>
              <a:t> K</a:t>
            </a:r>
            <a:r>
              <a:rPr sz="3150" b="1" spc="15" baseline="25132" dirty="0">
                <a:latin typeface="Arial"/>
                <a:cs typeface="Arial"/>
              </a:rPr>
              <a:t>+</a:t>
            </a:r>
            <a:r>
              <a:rPr sz="3200" b="1" spc="-25" dirty="0">
                <a:latin typeface="Arial"/>
                <a:cs typeface="Arial"/>
              </a:rPr>
              <a:t>-channel</a:t>
            </a:r>
            <a:r>
              <a:rPr sz="3200" b="1" spc="-20" dirty="0">
                <a:latin typeface="Arial"/>
                <a:cs typeface="Arial"/>
              </a:rPr>
              <a:t>s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cause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y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er</a:t>
            </a:r>
            <a:r>
              <a:rPr sz="3200" b="1" spc="-20" dirty="0">
                <a:latin typeface="Arial"/>
                <a:cs typeface="Arial"/>
              </a:rPr>
              <a:t>polarization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smooth muscle.</a:t>
            </a:r>
            <a:endParaRPr sz="3200">
              <a:latin typeface="Arial"/>
              <a:cs typeface="Arial"/>
            </a:endParaRPr>
          </a:p>
          <a:p>
            <a:pPr marL="421005" indent="-40830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21640" algn="l"/>
              </a:tabLst>
            </a:pPr>
            <a:r>
              <a:rPr sz="3200" b="1" spc="-20" dirty="0">
                <a:latin typeface="Arial"/>
                <a:cs typeface="Arial"/>
              </a:rPr>
              <a:t>Lon</a:t>
            </a:r>
            <a:r>
              <a:rPr sz="3200" b="1" spc="-25" dirty="0">
                <a:latin typeface="Arial"/>
                <a:cs typeface="Arial"/>
              </a:rPr>
              <a:t>g</a:t>
            </a:r>
            <a:r>
              <a:rPr sz="3200" b="1" spc="-20" dirty="0">
                <a:latin typeface="Arial"/>
                <a:cs typeface="Arial"/>
              </a:rPr>
              <a:t>-acting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agent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3282" y="5999557"/>
            <a:ext cx="16764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1702" y="5999557"/>
            <a:ext cx="536702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Tolerance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develops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rapidly.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٧٩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635635">
              <a:lnSpc>
                <a:spcPct val="100000"/>
              </a:lnSpc>
            </a:pPr>
            <a:r>
              <a:rPr sz="3900" spc="-20" dirty="0"/>
              <a:t>Etiol</a:t>
            </a:r>
            <a:r>
              <a:rPr sz="3900" spc="-30" dirty="0"/>
              <a:t>o</a:t>
            </a:r>
            <a:r>
              <a:rPr sz="3900" spc="-25" dirty="0"/>
              <a:t>gy</a:t>
            </a:r>
            <a:r>
              <a:rPr sz="3900" spc="15" dirty="0"/>
              <a:t> </a:t>
            </a:r>
            <a:r>
              <a:rPr sz="3900" spc="-20" dirty="0"/>
              <a:t>o</a:t>
            </a:r>
            <a:r>
              <a:rPr sz="3900" spc="-15" dirty="0"/>
              <a:t>f</a:t>
            </a:r>
            <a:r>
              <a:rPr sz="3900" spc="20" dirty="0"/>
              <a:t> </a:t>
            </a:r>
            <a:r>
              <a:rPr sz="3900" spc="-15" dirty="0"/>
              <a:t>H</a:t>
            </a:r>
            <a:r>
              <a:rPr sz="3900" spc="-30" dirty="0"/>
              <a:t>y</a:t>
            </a:r>
            <a:r>
              <a:rPr sz="3900" spc="-20" dirty="0"/>
              <a:t>pertension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628890" cy="287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Geneti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factors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psychologica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stress,</a:t>
            </a:r>
            <a:r>
              <a:rPr sz="3200" b="1" spc="-25" dirty="0">
                <a:latin typeface="Arial"/>
                <a:cs typeface="Arial"/>
              </a:rPr>
              <a:t> 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environmenta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dietary</a:t>
            </a:r>
            <a:r>
              <a:rPr sz="3200" b="1" spc="-10" dirty="0">
                <a:latin typeface="Arial"/>
                <a:cs typeface="Arial"/>
              </a:rPr>
              <a:t>  </a:t>
            </a:r>
            <a:r>
              <a:rPr sz="3200" b="1" spc="-20" dirty="0">
                <a:latin typeface="Arial"/>
                <a:cs typeface="Arial"/>
              </a:rPr>
              <a:t>factors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(increase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sal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decreased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potassium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or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calciu</a:t>
            </a:r>
            <a:r>
              <a:rPr sz="3200" b="1" spc="-30" dirty="0">
                <a:latin typeface="Arial"/>
                <a:cs typeface="Arial"/>
              </a:rPr>
              <a:t>m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intake)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contribut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the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development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hypertension.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6671" y="6084775"/>
            <a:ext cx="1054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٨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453286" y="6020893"/>
            <a:ext cx="298259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2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spc="18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Insulinomas.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٨٠</a:t>
            </a:r>
            <a:endParaRPr sz="12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572" rIns="0" bIns="0" rtlCol="0">
            <a:spAutoFit/>
          </a:bodyPr>
          <a:lstStyle/>
          <a:p>
            <a:pPr marL="2233930">
              <a:lnSpc>
                <a:spcPts val="5235"/>
              </a:lnSpc>
            </a:pPr>
            <a:r>
              <a:rPr sz="4400" spc="-25" dirty="0"/>
              <a:t>Diazoxide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453267" y="2132153"/>
            <a:ext cx="7080884" cy="3722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ct val="100000"/>
              </a:lnSpc>
            </a:pPr>
            <a:r>
              <a:rPr sz="3200" b="1" spc="-25" dirty="0">
                <a:solidFill>
                  <a:srgbClr val="000065"/>
                </a:solidFill>
                <a:latin typeface="Arial"/>
                <a:cs typeface="Arial"/>
              </a:rPr>
              <a:t>Pharmacodynamics:</a:t>
            </a:r>
            <a:endParaRPr sz="3200">
              <a:latin typeface="Arial"/>
              <a:cs typeface="Arial"/>
            </a:endParaRPr>
          </a:p>
          <a:p>
            <a:pPr marL="824230" marR="5080" indent="-811530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463550" algn="l"/>
              </a:tabLst>
            </a:pPr>
            <a:r>
              <a:rPr sz="3200" b="1" spc="-30" dirty="0">
                <a:latin typeface="Arial"/>
                <a:cs typeface="Arial"/>
              </a:rPr>
              <a:t>Ha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som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direc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0" dirty="0">
                <a:latin typeface="Arial"/>
                <a:cs typeface="Arial"/>
              </a:rPr>
              <a:t>antinatriuretic action </a:t>
            </a:r>
            <a:r>
              <a:rPr sz="3200" b="1" spc="-35" dirty="0">
                <a:latin typeface="Arial"/>
                <a:cs typeface="Arial"/>
              </a:rPr>
              <a:t>→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sever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retention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Na</a:t>
            </a:r>
            <a:r>
              <a:rPr sz="3150" b="1" spc="15" baseline="25132" dirty="0">
                <a:latin typeface="Arial"/>
                <a:cs typeface="Arial"/>
              </a:rPr>
              <a:t>+</a:t>
            </a:r>
            <a:r>
              <a:rPr sz="3150" b="1" spc="7" baseline="25132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nd </a:t>
            </a:r>
            <a:r>
              <a:rPr sz="3200" b="1" spc="-25" dirty="0">
                <a:latin typeface="Arial"/>
                <a:cs typeface="Arial"/>
              </a:rPr>
              <a:t>wa</a:t>
            </a:r>
            <a:r>
              <a:rPr sz="3200" b="1" spc="-20" dirty="0">
                <a:latin typeface="Arial"/>
                <a:cs typeface="Arial"/>
              </a:rPr>
              <a:t>ter.</a:t>
            </a:r>
            <a:endParaRPr sz="3200">
              <a:latin typeface="Arial"/>
              <a:cs typeface="Arial"/>
            </a:endParaRPr>
          </a:p>
          <a:p>
            <a:pPr marL="69850" marR="842010" indent="-57150">
              <a:lnSpc>
                <a:spcPct val="120000"/>
              </a:lnSpc>
              <a:buFont typeface="Arial"/>
              <a:buAutoNum type="arabicPeriod"/>
              <a:tabLst>
                <a:tab pos="463550" algn="l"/>
              </a:tabLst>
            </a:pPr>
            <a:r>
              <a:rPr sz="3200" b="1" spc="-15" dirty="0">
                <a:latin typeface="Arial"/>
                <a:cs typeface="Arial"/>
              </a:rPr>
              <a:t>Inhibition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insulin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secretion.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B050"/>
                </a:solidFill>
                <a:latin typeface="Arial"/>
                <a:cs typeface="Arial"/>
              </a:rPr>
              <a:t>Therapeutic</a:t>
            </a:r>
            <a:r>
              <a:rPr sz="3200" b="1" spc="-4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B050"/>
                </a:solidFill>
                <a:latin typeface="Arial"/>
                <a:cs typeface="Arial"/>
              </a:rPr>
              <a:t>uses: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804"/>
              </a:lnSpc>
              <a:spcBef>
                <a:spcPts val="765"/>
              </a:spcBef>
            </a:pPr>
            <a:r>
              <a:rPr sz="3200" b="1" spc="-25" dirty="0">
                <a:latin typeface="Arial"/>
                <a:cs typeface="Arial"/>
              </a:rPr>
              <a:t>1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spc="18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Hypertensiv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emergenc</a:t>
            </a:r>
            <a:r>
              <a:rPr sz="3200" b="1" spc="-15" dirty="0">
                <a:latin typeface="Arial"/>
                <a:cs typeface="Arial"/>
              </a:rPr>
              <a:t>y.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2260" y="865937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2264410">
              <a:lnSpc>
                <a:spcPct val="100000"/>
              </a:lnSpc>
            </a:pPr>
            <a:r>
              <a:rPr sz="4400" spc="-25" dirty="0"/>
              <a:t>Diazoxide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29467" y="2409014"/>
            <a:ext cx="7520305" cy="316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000065"/>
                </a:solidFill>
                <a:latin typeface="Arial"/>
                <a:cs typeface="Arial"/>
              </a:rPr>
              <a:t>Pharmacokinetics:</a:t>
            </a:r>
            <a:endParaRPr sz="3200">
              <a:latin typeface="Arial"/>
              <a:cs typeface="Arial"/>
            </a:endParaRPr>
          </a:p>
          <a:p>
            <a:pPr marL="31559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Use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IV</a:t>
            </a:r>
            <a:r>
              <a:rPr sz="3200" b="1" spc="-15" dirty="0">
                <a:latin typeface="Arial"/>
                <a:cs typeface="Arial"/>
              </a:rPr>
              <a:t> injection</a:t>
            </a:r>
            <a:r>
              <a:rPr sz="3200" b="1" spc="-20" dirty="0">
                <a:latin typeface="Arial"/>
                <a:cs typeface="Arial"/>
              </a:rPr>
              <a:t> or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infusion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Extensiv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binding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plasm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proteins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tissue.</a:t>
            </a:r>
            <a:endParaRPr sz="3200">
              <a:latin typeface="Arial"/>
              <a:cs typeface="Arial"/>
            </a:endParaRPr>
          </a:p>
          <a:p>
            <a:pPr marL="315595" marR="63627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latin typeface="Arial"/>
                <a:cs typeface="Arial"/>
              </a:rPr>
              <a:t>Partially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metabolized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 remainde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excrete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kidney.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9467" y="5725237"/>
            <a:ext cx="16764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5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2736" y="5725237"/>
            <a:ext cx="310705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t</a:t>
            </a:r>
            <a:r>
              <a:rPr sz="3200" b="1" spc="-30" dirty="0">
                <a:latin typeface="Arial"/>
                <a:cs typeface="Arial"/>
              </a:rPr>
              <a:t>½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~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2</a:t>
            </a:r>
            <a:r>
              <a:rPr sz="3200" b="1" spc="-20" dirty="0">
                <a:latin typeface="Arial"/>
                <a:cs typeface="Arial"/>
              </a:rPr>
              <a:t>4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hours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٨١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936731"/>
            <a:ext cx="7138682" cy="1089660"/>
          </a:xfrm>
          <a:prstGeom prst="rect">
            <a:avLst/>
          </a:prstGeom>
        </p:spPr>
        <p:txBody>
          <a:bodyPr vert="horz" wrap="square" lIns="0" tIns="222562" rIns="0" bIns="0" rtlCol="0">
            <a:spAutoFit/>
          </a:bodyPr>
          <a:lstStyle/>
          <a:p>
            <a:pPr marL="2264410">
              <a:lnSpc>
                <a:spcPct val="100000"/>
              </a:lnSpc>
            </a:pPr>
            <a:r>
              <a:rPr sz="4400" spc="-25" dirty="0"/>
              <a:t>Diazoxide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32039" y="3607386"/>
            <a:ext cx="8229600" cy="1085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85740">
              <a:lnSpc>
                <a:spcPct val="100000"/>
              </a:lnSpc>
              <a:tabLst>
                <a:tab pos="5714365" algn="l"/>
              </a:tabLst>
            </a:pPr>
            <a:r>
              <a:rPr sz="3200" b="1" spc="-20" dirty="0">
                <a:latin typeface="Arial"/>
                <a:cs typeface="Arial"/>
              </a:rPr>
              <a:t>“	”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24253"/>
            <a:ext cx="7531734" cy="277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Advers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effects:</a:t>
            </a:r>
            <a:endParaRPr sz="3200">
              <a:latin typeface="Arial"/>
              <a:cs typeface="Arial"/>
            </a:endParaRPr>
          </a:p>
          <a:p>
            <a:pPr marL="487045" indent="-47434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487680" algn="l"/>
              </a:tabLst>
            </a:pP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mos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significan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hypotension.</a:t>
            </a:r>
            <a:endParaRPr sz="3200">
              <a:latin typeface="Arial"/>
              <a:cs typeface="Arial"/>
            </a:endParaRPr>
          </a:p>
          <a:p>
            <a:pPr marL="487045" indent="-47434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487680" algn="l"/>
                <a:tab pos="5267960" algn="l"/>
                <a:tab pos="5696585" algn="l"/>
              </a:tabLst>
            </a:pPr>
            <a:r>
              <a:rPr sz="3200" b="1" spc="-25" dirty="0">
                <a:latin typeface="Arial"/>
                <a:cs typeface="Arial"/>
              </a:rPr>
              <a:t>Same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hydralazine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0" dirty="0">
                <a:latin typeface="Arial"/>
                <a:cs typeface="Arial"/>
              </a:rPr>
              <a:t>1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487045" indent="-47434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487680" algn="l"/>
              </a:tabLst>
            </a:pPr>
            <a:r>
              <a:rPr sz="3200" b="1" spc="-25" dirty="0">
                <a:latin typeface="Arial"/>
                <a:cs typeface="Arial"/>
              </a:rPr>
              <a:t>Hyperglycemia.</a:t>
            </a:r>
            <a:endParaRPr sz="3200">
              <a:latin typeface="Arial"/>
              <a:cs typeface="Arial"/>
            </a:endParaRPr>
          </a:p>
          <a:p>
            <a:pPr marL="487045" indent="-47434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487680" algn="l"/>
              </a:tabLst>
            </a:pPr>
            <a:r>
              <a:rPr sz="3200" b="1" spc="-30" dirty="0">
                <a:latin typeface="Arial"/>
                <a:cs typeface="Arial"/>
              </a:rPr>
              <a:t>Ma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sto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labo</a:t>
            </a:r>
            <a:r>
              <a:rPr sz="3200" b="1" spc="-15" dirty="0">
                <a:latin typeface="Arial"/>
                <a:cs typeface="Arial"/>
              </a:rPr>
              <a:t>r if </a:t>
            </a:r>
            <a:r>
              <a:rPr sz="3200" b="1" spc="-25" dirty="0">
                <a:latin typeface="Arial"/>
                <a:cs typeface="Arial"/>
              </a:rPr>
              <a:t>use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pregnancy.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٨٢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780414"/>
            <a:ext cx="7138682" cy="1089660"/>
          </a:xfrm>
          <a:prstGeom prst="rect">
            <a:avLst/>
          </a:prstGeom>
        </p:spPr>
        <p:txBody>
          <a:bodyPr vert="horz" wrap="square" lIns="0" tIns="222562" rIns="0" bIns="0" rtlCol="0">
            <a:spAutoFit/>
          </a:bodyPr>
          <a:lstStyle/>
          <a:p>
            <a:pPr marL="650875">
              <a:lnSpc>
                <a:spcPct val="100000"/>
              </a:lnSpc>
            </a:pPr>
            <a:r>
              <a:rPr sz="4400" spc="-30" dirty="0"/>
              <a:t>Sodium </a:t>
            </a:r>
            <a:r>
              <a:rPr sz="4400" spc="-20" dirty="0"/>
              <a:t>Nitr</a:t>
            </a:r>
            <a:r>
              <a:rPr sz="4400" spc="-35" dirty="0"/>
              <a:t>o</a:t>
            </a:r>
            <a:r>
              <a:rPr sz="4400" spc="-25" dirty="0"/>
              <a:t>prusside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348053"/>
            <a:ext cx="7001509" cy="2480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000065"/>
                </a:solidFill>
                <a:latin typeface="Arial"/>
                <a:cs typeface="Arial"/>
              </a:rPr>
              <a:t>Mechanis</a:t>
            </a:r>
            <a:r>
              <a:rPr sz="3200" b="1" spc="-30" dirty="0">
                <a:solidFill>
                  <a:srgbClr val="000065"/>
                </a:solidFill>
                <a:latin typeface="Arial"/>
                <a:cs typeface="Arial"/>
              </a:rPr>
              <a:t>m</a:t>
            </a:r>
            <a:r>
              <a:rPr sz="3200" b="1" spc="-15" dirty="0">
                <a:solidFill>
                  <a:srgbClr val="000065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000065"/>
                </a:solidFill>
                <a:latin typeface="Arial"/>
                <a:cs typeface="Arial"/>
              </a:rPr>
              <a:t>of</a:t>
            </a:r>
            <a:r>
              <a:rPr sz="3200" b="1" spc="-15" dirty="0">
                <a:solidFill>
                  <a:srgbClr val="000065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000065"/>
                </a:solidFill>
                <a:latin typeface="Arial"/>
                <a:cs typeface="Arial"/>
              </a:rPr>
              <a:t>Action: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10" dirty="0">
                <a:latin typeface="Arial"/>
                <a:cs typeface="Arial"/>
              </a:rPr>
              <a:t>It</a:t>
            </a:r>
            <a:r>
              <a:rPr sz="3200" b="1" spc="-15" dirty="0">
                <a:latin typeface="Arial"/>
                <a:cs typeface="Arial"/>
              </a:rPr>
              <a:t> dilates</a:t>
            </a:r>
            <a:r>
              <a:rPr sz="3200" b="1" spc="-20" dirty="0">
                <a:latin typeface="Arial"/>
                <a:cs typeface="Arial"/>
              </a:rPr>
              <a:t> both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arteria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venous vessel</a:t>
            </a:r>
            <a:r>
              <a:rPr sz="3200" b="1" spc="-15" dirty="0">
                <a:latin typeface="Arial"/>
                <a:cs typeface="Arial"/>
              </a:rPr>
              <a:t>s, </a:t>
            </a:r>
            <a:r>
              <a:rPr sz="3200" b="1" spc="-20" dirty="0">
                <a:latin typeface="Arial"/>
                <a:cs typeface="Arial"/>
              </a:rPr>
              <a:t>resulti</a:t>
            </a:r>
            <a:r>
              <a:rPr sz="3200" b="1" spc="-10" dirty="0">
                <a:latin typeface="Arial"/>
                <a:cs typeface="Arial"/>
              </a:rPr>
              <a:t>n</a:t>
            </a:r>
            <a:r>
              <a:rPr sz="3200" b="1" spc="-20" dirty="0">
                <a:latin typeface="Arial"/>
                <a:cs typeface="Arial"/>
              </a:rPr>
              <a:t>g</a:t>
            </a:r>
            <a:r>
              <a:rPr sz="3200" b="1" spc="-15" dirty="0">
                <a:latin typeface="Arial"/>
                <a:cs typeface="Arial"/>
              </a:rPr>
              <a:t> 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reduced periphera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resistanc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and venou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return.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٨٣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801193"/>
            <a:ext cx="7138682" cy="1089660"/>
          </a:xfrm>
          <a:prstGeom prst="rect">
            <a:avLst/>
          </a:prstGeom>
        </p:spPr>
        <p:txBody>
          <a:bodyPr vert="horz" wrap="square" lIns="0" tIns="222562" rIns="0" bIns="0" rtlCol="0">
            <a:spAutoFit/>
          </a:bodyPr>
          <a:lstStyle/>
          <a:p>
            <a:pPr marL="650875">
              <a:lnSpc>
                <a:spcPct val="100000"/>
              </a:lnSpc>
            </a:pPr>
            <a:r>
              <a:rPr sz="4400" spc="-30" dirty="0"/>
              <a:t>Sodium </a:t>
            </a:r>
            <a:r>
              <a:rPr sz="4400" spc="-20" dirty="0"/>
              <a:t>Nitr</a:t>
            </a:r>
            <a:r>
              <a:rPr sz="4400" spc="-35" dirty="0"/>
              <a:t>o</a:t>
            </a:r>
            <a:r>
              <a:rPr sz="4400" spc="-25" dirty="0"/>
              <a:t>prusside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56067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348053"/>
            <a:ext cx="7701915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210185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 action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occur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25" dirty="0">
                <a:latin typeface="Arial"/>
                <a:cs typeface="Arial"/>
              </a:rPr>
              <a:t> a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 </a:t>
            </a:r>
            <a:r>
              <a:rPr sz="3200" b="1" spc="-25" dirty="0">
                <a:latin typeface="Arial"/>
                <a:cs typeface="Arial"/>
              </a:rPr>
              <a:t>resul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of</a:t>
            </a:r>
            <a:r>
              <a:rPr sz="3200" b="1" spc="-20" dirty="0">
                <a:latin typeface="Arial"/>
                <a:cs typeface="Arial"/>
              </a:rPr>
              <a:t> activation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guanyly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cyclase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either via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releas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nitric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oxid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direct stimulation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enzyme.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resul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increase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intracellular</a:t>
            </a:r>
            <a:r>
              <a:rPr sz="3200" b="1" spc="-25" dirty="0">
                <a:latin typeface="Arial"/>
                <a:cs typeface="Arial"/>
              </a:rPr>
              <a:t> cGMP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which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relaxe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vascula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smooth muscl</a:t>
            </a:r>
            <a:r>
              <a:rPr sz="3200" b="1" spc="-15" dirty="0">
                <a:latin typeface="Arial"/>
                <a:cs typeface="Arial"/>
              </a:rPr>
              <a:t>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٨٤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880927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650875">
              <a:lnSpc>
                <a:spcPct val="100000"/>
              </a:lnSpc>
            </a:pPr>
            <a:r>
              <a:rPr sz="4400" spc="-30" dirty="0"/>
              <a:t>Sodium </a:t>
            </a:r>
            <a:r>
              <a:rPr sz="4400" spc="-20" dirty="0"/>
              <a:t>Nitr</a:t>
            </a:r>
            <a:r>
              <a:rPr sz="4400" spc="-35" dirty="0"/>
              <a:t>o</a:t>
            </a:r>
            <a:r>
              <a:rPr sz="4400" spc="-25" dirty="0"/>
              <a:t>prusside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407275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6350" indent="-302895">
              <a:lnSpc>
                <a:spcPct val="100000"/>
              </a:lnSpc>
              <a:buFont typeface="Arial"/>
              <a:buChar char="•"/>
              <a:tabLst>
                <a:tab pos="316230" algn="l"/>
                <a:tab pos="1532255" algn="l"/>
              </a:tabLst>
            </a:pPr>
            <a:r>
              <a:rPr sz="3200" b="1" spc="-25" dirty="0">
                <a:latin typeface="Arial"/>
                <a:cs typeface="Arial"/>
              </a:rPr>
              <a:t>Use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fo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hypertensiv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emergencies, an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sever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hear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failure.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15" dirty="0">
                <a:latin typeface="Arial"/>
                <a:cs typeface="Arial"/>
              </a:rPr>
              <a:t>In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bsence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heart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failure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 pressure decreases, owing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to decrease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vascula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resistanc</a:t>
            </a:r>
            <a:r>
              <a:rPr sz="3200" b="1" spc="-15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whereas</a:t>
            </a:r>
            <a:r>
              <a:rPr sz="3200" b="1" spc="-25" dirty="0">
                <a:latin typeface="Arial"/>
                <a:cs typeface="Arial"/>
              </a:rPr>
              <a:t> cardia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output does not change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or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decrease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slightl</a:t>
            </a:r>
            <a:r>
              <a:rPr sz="3200" b="1" spc="-15" dirty="0">
                <a:latin typeface="Arial"/>
                <a:cs typeface="Arial"/>
              </a:rPr>
              <a:t>y.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٨٥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949783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650875">
              <a:lnSpc>
                <a:spcPct val="100000"/>
              </a:lnSpc>
            </a:pPr>
            <a:r>
              <a:rPr sz="4400" spc="-30" dirty="0"/>
              <a:t>Sodium </a:t>
            </a:r>
            <a:r>
              <a:rPr sz="4400" spc="-20" dirty="0"/>
              <a:t>Nitr</a:t>
            </a:r>
            <a:r>
              <a:rPr sz="4400" spc="-35" dirty="0"/>
              <a:t>o</a:t>
            </a:r>
            <a:r>
              <a:rPr sz="4400" spc="-25" dirty="0"/>
              <a:t>prusside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3267" y="2409014"/>
            <a:ext cx="7698740" cy="140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patients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hear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0" dirty="0">
                <a:latin typeface="Arial"/>
                <a:cs typeface="Arial"/>
              </a:rPr>
              <a:t>failure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low</a:t>
            </a:r>
            <a:r>
              <a:rPr sz="3200" b="1" spc="-20" dirty="0">
                <a:latin typeface="Arial"/>
                <a:cs typeface="Arial"/>
              </a:rPr>
              <a:t> cardiac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output,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output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often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increases owing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after-load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reduction.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٨٦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4255" y="949783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650875">
              <a:lnSpc>
                <a:spcPct val="100000"/>
              </a:lnSpc>
            </a:pPr>
            <a:r>
              <a:rPr sz="4400" spc="-30" dirty="0"/>
              <a:t>Sodium </a:t>
            </a:r>
            <a:r>
              <a:rPr sz="4400" spc="-20" dirty="0"/>
              <a:t>Nitr</a:t>
            </a:r>
            <a:r>
              <a:rPr sz="4400" spc="-35" dirty="0"/>
              <a:t>o</a:t>
            </a:r>
            <a:r>
              <a:rPr sz="4400" spc="-25" dirty="0"/>
              <a:t>prusside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9014"/>
            <a:ext cx="7519670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000065"/>
                </a:solidFill>
                <a:latin typeface="Arial"/>
                <a:cs typeface="Arial"/>
              </a:rPr>
              <a:t>Pharmacokinetics: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Nitroprussid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15" dirty="0">
                <a:latin typeface="Arial"/>
                <a:cs typeface="Arial"/>
              </a:rPr>
              <a:t>is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comple</a:t>
            </a:r>
            <a:r>
              <a:rPr sz="3200" b="1" spc="-20" dirty="0">
                <a:latin typeface="Arial"/>
                <a:cs typeface="Arial"/>
              </a:rPr>
              <a:t>x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ferrous</a:t>
            </a:r>
            <a:r>
              <a:rPr sz="3200" b="1" spc="-15" dirty="0">
                <a:latin typeface="Arial"/>
                <a:cs typeface="Arial"/>
              </a:rPr>
              <a:t> iro</a:t>
            </a:r>
            <a:r>
              <a:rPr sz="3200" b="1" spc="-25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cyanid</a:t>
            </a:r>
            <a:r>
              <a:rPr sz="3200" b="1" spc="-20" dirty="0">
                <a:latin typeface="Arial"/>
                <a:cs typeface="Arial"/>
              </a:rPr>
              <a:t>e g</a:t>
            </a:r>
            <a:r>
              <a:rPr sz="3200" b="1" spc="-25" dirty="0">
                <a:latin typeface="Arial"/>
                <a:cs typeface="Arial"/>
              </a:rPr>
              <a:t>roups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nd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nitroso moiety.</a:t>
            </a:r>
            <a:endParaRPr sz="3200">
              <a:latin typeface="Arial"/>
              <a:cs typeface="Arial"/>
            </a:endParaRPr>
          </a:p>
          <a:p>
            <a:pPr marL="315595" marR="548005" indent="-302895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15" dirty="0">
                <a:latin typeface="Arial"/>
                <a:cs typeface="Arial"/>
              </a:rPr>
              <a:t>It 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rapidly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metabolize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uptake</a:t>
            </a:r>
            <a:r>
              <a:rPr sz="3200" b="1" spc="-15" dirty="0">
                <a:latin typeface="Arial"/>
                <a:cs typeface="Arial"/>
              </a:rPr>
              <a:t> into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blood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cells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with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releas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5" dirty="0">
                <a:latin typeface="Arial"/>
                <a:cs typeface="Arial"/>
              </a:rPr>
              <a:t> nit</a:t>
            </a:r>
            <a:r>
              <a:rPr sz="3200" b="1" spc="-20" dirty="0">
                <a:latin typeface="Arial"/>
                <a:cs typeface="Arial"/>
              </a:rPr>
              <a:t>r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oxide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nd </a:t>
            </a:r>
            <a:r>
              <a:rPr sz="3200" b="1" spc="-30" dirty="0">
                <a:latin typeface="Arial"/>
                <a:cs typeface="Arial"/>
              </a:rPr>
              <a:t>cya</a:t>
            </a:r>
            <a:r>
              <a:rPr sz="3200" b="1" spc="-1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de.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٨٧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5288" y="832787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650875">
              <a:lnSpc>
                <a:spcPct val="100000"/>
              </a:lnSpc>
            </a:pPr>
            <a:r>
              <a:rPr sz="4400" spc="-30" dirty="0"/>
              <a:t>Sodium </a:t>
            </a:r>
            <a:r>
              <a:rPr sz="4400" spc="-20" dirty="0"/>
              <a:t>Nitr</a:t>
            </a:r>
            <a:r>
              <a:rPr sz="4400" spc="-35" dirty="0"/>
              <a:t>o</a:t>
            </a:r>
            <a:r>
              <a:rPr sz="4400" spc="-25" dirty="0"/>
              <a:t>prusside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493000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508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Cyanid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turn</a:t>
            </a:r>
            <a:r>
              <a:rPr sz="3200" b="1" spc="-15" dirty="0">
                <a:latin typeface="Arial"/>
                <a:cs typeface="Arial"/>
              </a:rPr>
              <a:t> 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metabolize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the mitochondria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enzym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rhodanese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15" dirty="0">
                <a:latin typeface="Arial"/>
                <a:cs typeface="Arial"/>
              </a:rPr>
              <a:t>in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resenc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sulfu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dono</a:t>
            </a:r>
            <a:r>
              <a:rPr sz="3200" b="1" spc="-5" dirty="0">
                <a:latin typeface="Arial"/>
                <a:cs typeface="Arial"/>
              </a:rPr>
              <a:t>r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 </a:t>
            </a: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 less toxic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thiocyanate.</a:t>
            </a:r>
            <a:endParaRPr sz="3200">
              <a:latin typeface="Arial"/>
              <a:cs typeface="Arial"/>
            </a:endParaRPr>
          </a:p>
          <a:p>
            <a:pPr marL="315595" marR="1623060" indent="-302895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Thiocyanat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distributed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 extracellula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fluid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slowly</a:t>
            </a:r>
            <a:r>
              <a:rPr sz="3200" b="1" spc="-20" dirty="0">
                <a:latin typeface="Arial"/>
                <a:cs typeface="Arial"/>
              </a:rPr>
              <a:t> eliminated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kidney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٨٨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9358" y="841375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650875">
              <a:lnSpc>
                <a:spcPct val="100000"/>
              </a:lnSpc>
            </a:pPr>
            <a:r>
              <a:rPr sz="4400" spc="-30" dirty="0"/>
              <a:t>Sodium </a:t>
            </a:r>
            <a:r>
              <a:rPr sz="4400" spc="-20" dirty="0"/>
              <a:t>Nitr</a:t>
            </a:r>
            <a:r>
              <a:rPr sz="4400" spc="-35" dirty="0"/>
              <a:t>o</a:t>
            </a:r>
            <a:r>
              <a:rPr sz="4400" spc="-25" dirty="0"/>
              <a:t>prusside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499984" cy="287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355" marR="5080" indent="-541655">
              <a:lnSpc>
                <a:spcPct val="100000"/>
              </a:lnSpc>
              <a:buFont typeface="Arial"/>
              <a:buChar char="•"/>
              <a:tabLst>
                <a:tab pos="554990" algn="l"/>
              </a:tabLst>
            </a:pPr>
            <a:r>
              <a:rPr sz="3200" b="1" spc="-30" dirty="0">
                <a:latin typeface="Arial"/>
                <a:cs typeface="Arial"/>
              </a:rPr>
              <a:t>Ha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shor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duration of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action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after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IV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injection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(~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2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min)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25" dirty="0">
                <a:latin typeface="Arial"/>
                <a:cs typeface="Arial"/>
              </a:rPr>
              <a:t>shoul</a:t>
            </a:r>
            <a:r>
              <a:rPr sz="3200" b="1" spc="-20" dirty="0">
                <a:latin typeface="Arial"/>
                <a:cs typeface="Arial"/>
              </a:rPr>
              <a:t>d be infused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continuous</a:t>
            </a:r>
            <a:r>
              <a:rPr sz="3200" b="1" spc="-15" dirty="0">
                <a:latin typeface="Arial"/>
                <a:cs typeface="Arial"/>
              </a:rPr>
              <a:t>ly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bu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no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more</a:t>
            </a:r>
            <a:r>
              <a:rPr sz="3200" b="1" spc="-20" dirty="0">
                <a:latin typeface="Arial"/>
                <a:cs typeface="Arial"/>
              </a:rPr>
              <a:t> than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on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hour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 effect</a:t>
            </a:r>
            <a:r>
              <a:rPr sz="3200" b="1" spc="-25" dirty="0">
                <a:latin typeface="Arial"/>
                <a:cs typeface="Arial"/>
              </a:rPr>
              <a:t> dissappear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afte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1</a:t>
            </a:r>
            <a:r>
              <a:rPr sz="3200" b="1" spc="-20" dirty="0">
                <a:latin typeface="Arial"/>
                <a:cs typeface="Arial"/>
              </a:rPr>
              <a:t>-10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mi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discontinuation.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٨٩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480" rIns="0" bIns="0" rtlCol="0">
            <a:spAutoFit/>
          </a:bodyPr>
          <a:lstStyle/>
          <a:p>
            <a:pPr marL="635635">
              <a:lnSpc>
                <a:spcPct val="100000"/>
              </a:lnSpc>
            </a:pPr>
            <a:r>
              <a:rPr sz="3900" spc="-20" dirty="0"/>
              <a:t>Etiol</a:t>
            </a:r>
            <a:r>
              <a:rPr sz="3900" spc="-30" dirty="0"/>
              <a:t>o</a:t>
            </a:r>
            <a:r>
              <a:rPr sz="3900" spc="-25" dirty="0"/>
              <a:t>gy</a:t>
            </a:r>
            <a:r>
              <a:rPr sz="3900" spc="15" dirty="0"/>
              <a:t> </a:t>
            </a:r>
            <a:r>
              <a:rPr sz="3900" spc="-20" dirty="0"/>
              <a:t>o</a:t>
            </a:r>
            <a:r>
              <a:rPr sz="3900" spc="-15" dirty="0"/>
              <a:t>f</a:t>
            </a:r>
            <a:r>
              <a:rPr sz="3900" spc="20" dirty="0"/>
              <a:t> </a:t>
            </a:r>
            <a:r>
              <a:rPr sz="3900" spc="-15" dirty="0"/>
              <a:t>H</a:t>
            </a:r>
            <a:r>
              <a:rPr sz="3900" spc="-30" dirty="0"/>
              <a:t>y</a:t>
            </a:r>
            <a:r>
              <a:rPr sz="3900" spc="-20" dirty="0"/>
              <a:t>pertension</a:t>
            </a:r>
            <a:endParaRPr sz="390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409014"/>
            <a:ext cx="7573009" cy="3455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marR="5080" indent="-514350">
              <a:lnSpc>
                <a:spcPct val="100000"/>
              </a:lnSpc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2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Secondar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hypertension: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Constitute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onl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25" dirty="0">
                <a:latin typeface="Arial"/>
                <a:cs typeface="Arial"/>
              </a:rPr>
              <a:t> 10-15</a:t>
            </a:r>
            <a:r>
              <a:rPr sz="3200" b="1" spc="-30" dirty="0">
                <a:latin typeface="Arial"/>
                <a:cs typeface="Arial"/>
              </a:rPr>
              <a:t>%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cases 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include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rena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artery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stenosi</a:t>
            </a:r>
            <a:r>
              <a:rPr sz="3200" b="1" spc="-35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5" dirty="0">
                <a:latin typeface="Arial"/>
                <a:cs typeface="Arial"/>
              </a:rPr>
              <a:t>coarctatio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o</a:t>
            </a:r>
            <a:r>
              <a:rPr sz="3200" b="1" spc="-15" dirty="0">
                <a:latin typeface="Arial"/>
                <a:cs typeface="Arial"/>
              </a:rPr>
              <a:t>f </a:t>
            </a:r>
            <a:r>
              <a:rPr sz="3200" b="1" spc="-25" dirty="0">
                <a:latin typeface="Arial"/>
                <a:cs typeface="Arial"/>
              </a:rPr>
              <a:t>th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aorta,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pheochromocytoma,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Cushin</a:t>
            </a:r>
            <a:r>
              <a:rPr sz="3200" b="1" spc="-15" dirty="0">
                <a:latin typeface="Arial"/>
                <a:cs typeface="Arial"/>
              </a:rPr>
              <a:t>g’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disease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primar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aldosteronism.</a:t>
            </a:r>
            <a:endParaRPr sz="3200">
              <a:latin typeface="Arial"/>
              <a:cs typeface="Arial"/>
            </a:endParaRPr>
          </a:p>
          <a:p>
            <a:pPr marL="527050" indent="-51435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527050" algn="l"/>
              </a:tabLst>
            </a:pPr>
            <a:r>
              <a:rPr sz="3200" b="1" spc="-25" dirty="0">
                <a:latin typeface="Arial"/>
                <a:cs typeface="Arial"/>
              </a:rPr>
              <a:t>Thes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amenabl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definitive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43825" y="5920289"/>
            <a:ext cx="365379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latin typeface="Arial"/>
                <a:cs typeface="Arial"/>
              </a:rPr>
              <a:t>surgica</a:t>
            </a:r>
            <a:r>
              <a:rPr sz="3200" b="1" spc="-10" dirty="0">
                <a:latin typeface="Arial"/>
                <a:cs typeface="Arial"/>
              </a:rPr>
              <a:t>l </a:t>
            </a:r>
            <a:r>
              <a:rPr sz="3200" b="1" spc="-25" dirty="0">
                <a:latin typeface="Arial"/>
                <a:cs typeface="Arial"/>
              </a:rPr>
              <a:t>treatment.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6671" y="6084775"/>
            <a:ext cx="1054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٩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1008047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650875">
              <a:lnSpc>
                <a:spcPct val="100000"/>
              </a:lnSpc>
            </a:pPr>
            <a:r>
              <a:rPr sz="4400" spc="-30" dirty="0"/>
              <a:t>Sodium </a:t>
            </a:r>
            <a:r>
              <a:rPr sz="4400" spc="-20" dirty="0"/>
              <a:t>Nitr</a:t>
            </a:r>
            <a:r>
              <a:rPr sz="4400" spc="-35" dirty="0"/>
              <a:t>o</a:t>
            </a:r>
            <a:r>
              <a:rPr sz="4400" spc="-25" dirty="0"/>
              <a:t>prusside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9014"/>
            <a:ext cx="7755255" cy="1894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355" marR="5080" indent="-541655">
              <a:lnSpc>
                <a:spcPct val="100000"/>
              </a:lnSpc>
              <a:buFont typeface="Arial"/>
              <a:buChar char="•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Aqueou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solution</a:t>
            </a:r>
            <a:r>
              <a:rPr sz="3200" b="1" spc="-15" dirty="0">
                <a:latin typeface="Arial"/>
                <a:cs typeface="Arial"/>
              </a:rPr>
              <a:t> is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sensitive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light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 </a:t>
            </a:r>
            <a:r>
              <a:rPr sz="3200" b="1" spc="-30" dirty="0">
                <a:latin typeface="Arial"/>
                <a:cs typeface="Arial"/>
              </a:rPr>
              <a:t>mus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mad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up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fresh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before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eac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administratio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covered</a:t>
            </a:r>
            <a:r>
              <a:rPr sz="3200" b="1" spc="-15" dirty="0">
                <a:latin typeface="Arial"/>
                <a:cs typeface="Arial"/>
              </a:rPr>
              <a:t>  </a:t>
            </a:r>
            <a:r>
              <a:rPr sz="3200" b="1" spc="-20" dirty="0">
                <a:latin typeface="Arial"/>
                <a:cs typeface="Arial"/>
              </a:rPr>
              <a:t>with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opaque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foil.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٩٠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5604" y="990116"/>
            <a:ext cx="7138682" cy="1089660"/>
          </a:xfrm>
          <a:prstGeom prst="rect">
            <a:avLst/>
          </a:prstGeom>
        </p:spPr>
        <p:txBody>
          <a:bodyPr vert="horz" wrap="square" lIns="0" tIns="222562" rIns="0" bIns="0" rtlCol="0">
            <a:spAutoFit/>
          </a:bodyPr>
          <a:lstStyle/>
          <a:p>
            <a:pPr marL="650875">
              <a:lnSpc>
                <a:spcPct val="100000"/>
              </a:lnSpc>
            </a:pPr>
            <a:r>
              <a:rPr sz="4400" spc="-30" dirty="0"/>
              <a:t>Sodium </a:t>
            </a:r>
            <a:r>
              <a:rPr sz="4400" spc="-20" dirty="0"/>
              <a:t>Nitr</a:t>
            </a:r>
            <a:r>
              <a:rPr sz="4400" spc="-35" dirty="0"/>
              <a:t>o</a:t>
            </a:r>
            <a:r>
              <a:rPr sz="4400" spc="-25" dirty="0"/>
              <a:t>prusside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28635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29467" y="2576653"/>
            <a:ext cx="6833234" cy="3260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Advers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effects:</a:t>
            </a:r>
            <a:endParaRPr sz="32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Nausea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vomiting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5" dirty="0">
                <a:latin typeface="Arial"/>
                <a:cs typeface="Arial"/>
              </a:rPr>
              <a:t>headache.</a:t>
            </a:r>
            <a:endParaRPr sz="32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u="heavy" spc="-25" dirty="0">
                <a:latin typeface="Arial"/>
                <a:cs typeface="Arial"/>
              </a:rPr>
              <a:t>Postural hypotensio</a:t>
            </a:r>
            <a:r>
              <a:rPr sz="3200" b="1" u="heavy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30" dirty="0">
                <a:latin typeface="Arial"/>
                <a:cs typeface="Arial"/>
              </a:rPr>
              <a:t>Methem</a:t>
            </a:r>
            <a:r>
              <a:rPr sz="3200" b="1" spc="-20" dirty="0">
                <a:latin typeface="Arial"/>
                <a:cs typeface="Arial"/>
              </a:rPr>
              <a:t>og</a:t>
            </a:r>
            <a:r>
              <a:rPr sz="3200" b="1" spc="-25" dirty="0">
                <a:latin typeface="Arial"/>
                <a:cs typeface="Arial"/>
              </a:rPr>
              <a:t>lobinemia.</a:t>
            </a:r>
            <a:endParaRPr sz="3200">
              <a:latin typeface="Arial"/>
              <a:cs typeface="Arial"/>
            </a:endParaRPr>
          </a:p>
          <a:p>
            <a:pPr marL="554355" marR="5080" indent="-541655">
              <a:lnSpc>
                <a:spcPct val="100000"/>
              </a:lnSpc>
              <a:spcBef>
                <a:spcPts val="765"/>
              </a:spcBef>
              <a:buFont typeface="Arial"/>
              <a:buAutoNum type="arabicPeriod"/>
              <a:tabLst>
                <a:tab pos="554990" algn="l"/>
              </a:tabLst>
            </a:pPr>
            <a:r>
              <a:rPr sz="3200" b="1" spc="-25" dirty="0">
                <a:latin typeface="Arial"/>
                <a:cs typeface="Arial"/>
              </a:rPr>
              <a:t>Accumulatio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of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cyanid</a:t>
            </a:r>
            <a:r>
              <a:rPr sz="3200" b="1" spc="-20" dirty="0">
                <a:latin typeface="Arial"/>
                <a:cs typeface="Arial"/>
              </a:rPr>
              <a:t>e </a:t>
            </a:r>
            <a:r>
              <a:rPr sz="3200" b="1" spc="-25" dirty="0">
                <a:latin typeface="Arial"/>
                <a:cs typeface="Arial"/>
              </a:rPr>
              <a:t>(CN</a:t>
            </a:r>
            <a:r>
              <a:rPr sz="3150" b="1" spc="7" baseline="25132" dirty="0">
                <a:latin typeface="Arial"/>
                <a:cs typeface="Arial"/>
              </a:rPr>
              <a:t>-)</a:t>
            </a:r>
            <a:r>
              <a:rPr sz="3200" b="1" spc="-15" dirty="0">
                <a:latin typeface="Arial"/>
                <a:cs typeface="Arial"/>
              </a:rPr>
              <a:t>: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Metaboli</a:t>
            </a:r>
            <a:r>
              <a:rPr sz="3200" b="1" spc="-20" dirty="0">
                <a:latin typeface="Arial"/>
                <a:cs typeface="Arial"/>
              </a:rPr>
              <a:t>c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acidosi</a:t>
            </a:r>
            <a:r>
              <a:rPr sz="3200" b="1" spc="-15" dirty="0">
                <a:latin typeface="Arial"/>
                <a:cs typeface="Arial"/>
              </a:rPr>
              <a:t>s,</a:t>
            </a:r>
            <a:r>
              <a:rPr sz="3200" b="1" spc="-25" dirty="0">
                <a:latin typeface="Arial"/>
                <a:cs typeface="Arial"/>
              </a:rPr>
              <a:t> arrhythmia</a:t>
            </a:r>
            <a:r>
              <a:rPr sz="3200" b="1" spc="-15" dirty="0">
                <a:latin typeface="Arial"/>
                <a:cs typeface="Arial"/>
              </a:rPr>
              <a:t>s,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٩١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71246" y="5892898"/>
            <a:ext cx="4577715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20" dirty="0">
                <a:latin typeface="Arial"/>
                <a:cs typeface="Arial"/>
              </a:rPr>
              <a:t>hypotension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death.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732536"/>
            <a:ext cx="7138682" cy="1089660"/>
          </a:xfrm>
          <a:prstGeom prst="rect">
            <a:avLst/>
          </a:prstGeom>
        </p:spPr>
        <p:txBody>
          <a:bodyPr vert="horz" wrap="square" lIns="0" tIns="234533" rIns="0" bIns="0" rtlCol="0">
            <a:spAutoFit/>
          </a:bodyPr>
          <a:lstStyle/>
          <a:p>
            <a:pPr marL="384175">
              <a:lnSpc>
                <a:spcPct val="100000"/>
              </a:lnSpc>
            </a:pPr>
            <a:r>
              <a:rPr sz="4800" spc="-30" dirty="0"/>
              <a:t>Sodium</a:t>
            </a:r>
            <a:r>
              <a:rPr sz="4800" spc="5" dirty="0"/>
              <a:t> </a:t>
            </a:r>
            <a:r>
              <a:rPr sz="4800" spc="-5" dirty="0"/>
              <a:t>Nitro</a:t>
            </a:r>
            <a:r>
              <a:rPr sz="4800" spc="-30" dirty="0"/>
              <a:t>p</a:t>
            </a:r>
            <a:r>
              <a:rPr sz="4800" dirty="0"/>
              <a:t>russide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747000" cy="287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0" marR="5080" indent="-552450">
              <a:lnSpc>
                <a:spcPct val="100000"/>
              </a:lnSpc>
              <a:tabLst>
                <a:tab pos="565150" algn="l"/>
              </a:tabLst>
            </a:pPr>
            <a:r>
              <a:rPr sz="3200" b="1" spc="-25" dirty="0">
                <a:latin typeface="Arial"/>
                <a:cs typeface="Arial"/>
              </a:rPr>
              <a:t>5</a:t>
            </a:r>
            <a:r>
              <a:rPr sz="3200" b="1" spc="-10" dirty="0">
                <a:latin typeface="Arial"/>
                <a:cs typeface="Arial"/>
              </a:rPr>
              <a:t>.</a:t>
            </a:r>
            <a:r>
              <a:rPr sz="3200" b="1" dirty="0">
                <a:latin typeface="Arial"/>
                <a:cs typeface="Arial"/>
              </a:rPr>
              <a:t>	</a:t>
            </a:r>
            <a:r>
              <a:rPr sz="3200" b="1" spc="-25" dirty="0">
                <a:latin typeface="Arial"/>
                <a:cs typeface="Arial"/>
              </a:rPr>
              <a:t>Prolonge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treatmen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30" dirty="0">
                <a:latin typeface="Arial"/>
                <a:cs typeface="Arial"/>
              </a:rPr>
              <a:t>ma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produce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thiocyanat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toxicity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33CC"/>
                </a:solidFill>
                <a:latin typeface="Arial"/>
                <a:cs typeface="Arial"/>
              </a:rPr>
              <a:t>especially</a:t>
            </a:r>
            <a:r>
              <a:rPr sz="3200" b="1" spc="-15" dirty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33CC"/>
                </a:solidFill>
                <a:latin typeface="Arial"/>
                <a:cs typeface="Arial"/>
              </a:rPr>
              <a:t>in</a:t>
            </a:r>
            <a:r>
              <a:rPr sz="3200" b="1" spc="-15" dirty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33CC"/>
                </a:solidFill>
                <a:latin typeface="Arial"/>
                <a:cs typeface="Arial"/>
              </a:rPr>
              <a:t>patients</a:t>
            </a:r>
            <a:r>
              <a:rPr sz="3200" b="1" spc="-15" dirty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33CC"/>
                </a:solidFill>
                <a:latin typeface="Arial"/>
                <a:cs typeface="Arial"/>
              </a:rPr>
              <a:t>with </a:t>
            </a:r>
            <a:r>
              <a:rPr sz="3200" b="1" spc="-25" dirty="0">
                <a:solidFill>
                  <a:srgbClr val="FF33CC"/>
                </a:solidFill>
                <a:latin typeface="Arial"/>
                <a:cs typeface="Arial"/>
              </a:rPr>
              <a:t>rena</a:t>
            </a:r>
            <a:r>
              <a:rPr sz="3200" b="1" spc="-10" dirty="0">
                <a:solidFill>
                  <a:srgbClr val="FF33CC"/>
                </a:solidFill>
                <a:latin typeface="Arial"/>
                <a:cs typeface="Arial"/>
              </a:rPr>
              <a:t>l</a:t>
            </a:r>
            <a:r>
              <a:rPr sz="3200" b="1" dirty="0">
                <a:solidFill>
                  <a:srgbClr val="FF33CC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33CC"/>
                </a:solidFill>
                <a:latin typeface="Arial"/>
                <a:cs typeface="Arial"/>
              </a:rPr>
              <a:t>failur</a:t>
            </a:r>
            <a:r>
              <a:rPr sz="3200" b="1" spc="-15" dirty="0">
                <a:solidFill>
                  <a:srgbClr val="FF33CC"/>
                </a:solidFill>
                <a:latin typeface="Arial"/>
                <a:cs typeface="Arial"/>
              </a:rPr>
              <a:t>e</a:t>
            </a:r>
            <a:r>
              <a:rPr sz="3200" b="1" spc="-15" dirty="0">
                <a:latin typeface="Arial"/>
                <a:cs typeface="Arial"/>
              </a:rPr>
              <a:t>: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weakness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disorientation,</a:t>
            </a:r>
            <a:r>
              <a:rPr sz="3200" b="1" spc="-4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muscl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spasms, convulsions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delirium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psychosis, hypothyroidism.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٩٢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0605" y="787011"/>
            <a:ext cx="7138682" cy="1089660"/>
          </a:xfrm>
          <a:prstGeom prst="rect">
            <a:avLst/>
          </a:prstGeom>
        </p:spPr>
        <p:txBody>
          <a:bodyPr vert="horz" wrap="square" lIns="0" tIns="234533" rIns="0" bIns="0" rtlCol="0">
            <a:spAutoFit/>
          </a:bodyPr>
          <a:lstStyle/>
          <a:p>
            <a:pPr marL="384175">
              <a:lnSpc>
                <a:spcPct val="100000"/>
              </a:lnSpc>
            </a:pPr>
            <a:r>
              <a:rPr sz="4800" spc="-30" dirty="0"/>
              <a:t>Sodium</a:t>
            </a:r>
            <a:r>
              <a:rPr sz="4800" spc="5" dirty="0"/>
              <a:t> </a:t>
            </a:r>
            <a:r>
              <a:rPr sz="4800" spc="-5" dirty="0"/>
              <a:t>Nitro</a:t>
            </a:r>
            <a:r>
              <a:rPr sz="4800" spc="-30" dirty="0"/>
              <a:t>p</a:t>
            </a:r>
            <a:r>
              <a:rPr sz="4800" dirty="0"/>
              <a:t>russide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53267" y="2400236"/>
            <a:ext cx="7526020" cy="3539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201295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2800" b="1" spc="-5" dirty="0">
                <a:latin typeface="Arial"/>
                <a:cs typeface="Arial"/>
              </a:rPr>
              <a:t>Administratio</a:t>
            </a:r>
            <a:r>
              <a:rPr sz="2800" b="1" dirty="0">
                <a:latin typeface="Arial"/>
                <a:cs typeface="Arial"/>
              </a:rPr>
              <a:t>n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</a:t>
            </a:r>
            <a:r>
              <a:rPr sz="2800" b="1" spc="-5" dirty="0">
                <a:latin typeface="Arial"/>
                <a:cs typeface="Arial"/>
              </a:rPr>
              <a:t> sodiu</a:t>
            </a:r>
            <a:r>
              <a:rPr sz="2800" b="1" dirty="0">
                <a:latin typeface="Arial"/>
                <a:cs typeface="Arial"/>
              </a:rPr>
              <a:t>m thiosulfate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</a:t>
            </a:r>
            <a:r>
              <a:rPr sz="2800" b="1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a </a:t>
            </a:r>
            <a:r>
              <a:rPr sz="2800" b="1" spc="-5" dirty="0">
                <a:latin typeface="Arial"/>
                <a:cs typeface="Arial"/>
              </a:rPr>
              <a:t>sulfu</a:t>
            </a:r>
            <a:r>
              <a:rPr sz="2800" b="1" dirty="0">
                <a:latin typeface="Arial"/>
                <a:cs typeface="Arial"/>
              </a:rPr>
              <a:t>r donor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facilitates</a:t>
            </a:r>
            <a:r>
              <a:rPr sz="2800" b="1" spc="-5" dirty="0">
                <a:latin typeface="Arial"/>
                <a:cs typeface="Arial"/>
              </a:rPr>
              <a:t> metabolis</a:t>
            </a:r>
            <a:r>
              <a:rPr sz="2800" b="1" dirty="0">
                <a:latin typeface="Arial"/>
                <a:cs typeface="Arial"/>
              </a:rPr>
              <a:t>m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 cyanide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to thiocyanate.</a:t>
            </a:r>
            <a:endParaRPr sz="28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16230" algn="l"/>
              </a:tabLst>
            </a:pPr>
            <a:r>
              <a:rPr sz="2800" b="1" spc="-5" dirty="0">
                <a:latin typeface="Arial"/>
                <a:cs typeface="Arial"/>
              </a:rPr>
              <a:t>Hydroxocobalami</a:t>
            </a:r>
            <a:r>
              <a:rPr sz="2800" b="1" dirty="0">
                <a:latin typeface="Arial"/>
                <a:cs typeface="Arial"/>
              </a:rPr>
              <a:t>n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combines with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cyanide </a:t>
            </a:r>
            <a:r>
              <a:rPr sz="2800" b="1" dirty="0">
                <a:latin typeface="Arial"/>
                <a:cs typeface="Arial"/>
              </a:rPr>
              <a:t>to form the nontoxic</a:t>
            </a:r>
            <a:r>
              <a:rPr sz="2800" b="1" spc="-5" dirty="0">
                <a:latin typeface="Arial"/>
                <a:cs typeface="Arial"/>
              </a:rPr>
              <a:t> cyanocobalami</a:t>
            </a:r>
            <a:r>
              <a:rPr sz="2800" b="1" dirty="0">
                <a:latin typeface="Arial"/>
                <a:cs typeface="Arial"/>
              </a:rPr>
              <a:t>n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(a form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o</a:t>
            </a:r>
            <a:r>
              <a:rPr sz="2800" b="1" dirty="0">
                <a:latin typeface="Arial"/>
                <a:cs typeface="Arial"/>
              </a:rPr>
              <a:t>f vita</a:t>
            </a:r>
            <a:r>
              <a:rPr sz="2800" b="1" spc="-5" dirty="0">
                <a:latin typeface="Arial"/>
                <a:cs typeface="Arial"/>
              </a:rPr>
              <a:t>m</a:t>
            </a:r>
            <a:r>
              <a:rPr sz="2800" b="1" dirty="0">
                <a:latin typeface="Arial"/>
                <a:cs typeface="Arial"/>
              </a:rPr>
              <a:t>in</a:t>
            </a:r>
            <a:r>
              <a:rPr sz="2800" b="1" spc="-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B</a:t>
            </a:r>
            <a:r>
              <a:rPr sz="2775" b="1" baseline="-21021" dirty="0">
                <a:latin typeface="Arial"/>
                <a:cs typeface="Arial"/>
              </a:rPr>
              <a:t>12</a:t>
            </a:r>
            <a:r>
              <a:rPr sz="2800" b="1" dirty="0">
                <a:latin typeface="Arial"/>
                <a:cs typeface="Arial"/>
              </a:rPr>
              <a:t>).</a:t>
            </a:r>
            <a:endParaRPr sz="2800">
              <a:latin typeface="Arial"/>
              <a:cs typeface="Arial"/>
            </a:endParaRPr>
          </a:p>
          <a:p>
            <a:pPr marL="315595" marR="714375" indent="-30289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16230" algn="l"/>
              </a:tabLst>
            </a:pPr>
            <a:r>
              <a:rPr sz="2800" b="1" spc="-5" dirty="0">
                <a:latin typeface="Arial"/>
                <a:cs typeface="Arial"/>
              </a:rPr>
              <a:t>Bot</a:t>
            </a:r>
            <a:r>
              <a:rPr sz="2800" b="1" dirty="0">
                <a:latin typeface="Arial"/>
                <a:cs typeface="Arial"/>
              </a:rPr>
              <a:t>h </a:t>
            </a:r>
            <a:r>
              <a:rPr sz="2800" b="1" spc="-5" dirty="0">
                <a:latin typeface="Arial"/>
                <a:cs typeface="Arial"/>
              </a:rPr>
              <a:t>ma</a:t>
            </a:r>
            <a:r>
              <a:rPr sz="2800" b="1" dirty="0">
                <a:latin typeface="Arial"/>
                <a:cs typeface="Arial"/>
              </a:rPr>
              <a:t>y be used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for prophylaxis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or treatment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of cya</a:t>
            </a:r>
            <a:r>
              <a:rPr sz="2800" b="1" spc="-5" dirty="0">
                <a:latin typeface="Arial"/>
                <a:cs typeface="Arial"/>
              </a:rPr>
              <a:t>n</a:t>
            </a:r>
            <a:r>
              <a:rPr sz="2800" b="1" dirty="0">
                <a:latin typeface="Arial"/>
                <a:cs typeface="Arial"/>
              </a:rPr>
              <a:t>i</a:t>
            </a:r>
            <a:r>
              <a:rPr sz="2800" b="1" spc="-5" dirty="0">
                <a:latin typeface="Arial"/>
                <a:cs typeface="Arial"/>
              </a:rPr>
              <a:t>d</a:t>
            </a:r>
            <a:r>
              <a:rPr sz="2800" b="1" dirty="0">
                <a:latin typeface="Arial"/>
                <a:cs typeface="Arial"/>
              </a:rPr>
              <a:t>e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</a:t>
            </a:r>
            <a:r>
              <a:rPr sz="2800" b="1" spc="-5" dirty="0">
                <a:latin typeface="Arial"/>
                <a:cs typeface="Arial"/>
              </a:rPr>
              <a:t>o</a:t>
            </a:r>
            <a:r>
              <a:rPr sz="2800" b="1" dirty="0">
                <a:latin typeface="Arial"/>
                <a:cs typeface="Arial"/>
              </a:rPr>
              <a:t>i</a:t>
            </a:r>
            <a:r>
              <a:rPr sz="2800" b="1" spc="-5" dirty="0">
                <a:latin typeface="Arial"/>
                <a:cs typeface="Arial"/>
              </a:rPr>
              <a:t>son</a:t>
            </a:r>
            <a:r>
              <a:rPr sz="2800" b="1" dirty="0">
                <a:latin typeface="Arial"/>
                <a:cs typeface="Arial"/>
              </a:rPr>
              <a:t>i</a:t>
            </a:r>
            <a:r>
              <a:rPr sz="2800" b="1" spc="-5" dirty="0">
                <a:latin typeface="Arial"/>
                <a:cs typeface="Arial"/>
              </a:rPr>
              <a:t>n</a:t>
            </a:r>
            <a:r>
              <a:rPr sz="2800" b="1" dirty="0">
                <a:latin typeface="Arial"/>
                <a:cs typeface="Arial"/>
              </a:rPr>
              <a:t>g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du</a:t>
            </a:r>
            <a:r>
              <a:rPr sz="2800" b="1" dirty="0">
                <a:latin typeface="Arial"/>
                <a:cs typeface="Arial"/>
              </a:rPr>
              <a:t>ri</a:t>
            </a:r>
            <a:r>
              <a:rPr sz="2800" b="1" spc="-5" dirty="0">
                <a:latin typeface="Arial"/>
                <a:cs typeface="Arial"/>
              </a:rPr>
              <a:t>ng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٩٣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6547" y="5984668"/>
            <a:ext cx="3881120" cy="381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dirty="0">
                <a:latin typeface="Arial"/>
                <a:cs typeface="Arial"/>
              </a:rPr>
              <a:t>nitroprusside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infusion.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867004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1908175">
              <a:lnSpc>
                <a:spcPct val="100000"/>
              </a:lnSpc>
            </a:pPr>
            <a:r>
              <a:rPr sz="4400" spc="-25" dirty="0"/>
              <a:t>Fenold</a:t>
            </a:r>
            <a:r>
              <a:rPr sz="4400" spc="-35" dirty="0"/>
              <a:t>opam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195653"/>
            <a:ext cx="7400290" cy="3065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15" dirty="0">
                <a:latin typeface="Arial"/>
                <a:cs typeface="Arial"/>
              </a:rPr>
              <a:t>It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15" dirty="0">
                <a:latin typeface="Arial"/>
                <a:cs typeface="Arial"/>
              </a:rPr>
              <a:t>i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20" dirty="0">
                <a:latin typeface="Arial"/>
                <a:cs typeface="Arial"/>
              </a:rPr>
              <a:t>n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arteriola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2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dilator.</a:t>
            </a:r>
            <a:endParaRPr sz="3200">
              <a:latin typeface="Arial"/>
              <a:cs typeface="Arial"/>
            </a:endParaRPr>
          </a:p>
          <a:p>
            <a:pPr marL="315595" marR="22161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Use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for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</a:t>
            </a:r>
            <a:r>
              <a:rPr sz="3200" b="1" spc="-25" dirty="0">
                <a:latin typeface="Arial"/>
                <a:cs typeface="Arial"/>
              </a:rPr>
              <a:t>ype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25" dirty="0">
                <a:latin typeface="Arial"/>
                <a:cs typeface="Arial"/>
              </a:rPr>
              <a:t>tens</a:t>
            </a:r>
            <a:r>
              <a:rPr sz="3200" b="1" spc="-20" dirty="0">
                <a:latin typeface="Arial"/>
                <a:cs typeface="Arial"/>
              </a:rPr>
              <a:t>ive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emergen</a:t>
            </a:r>
            <a:r>
              <a:rPr sz="3200" b="1" spc="-20" dirty="0">
                <a:latin typeface="Arial"/>
                <a:cs typeface="Arial"/>
              </a:rPr>
              <a:t>cies</a:t>
            </a:r>
            <a:r>
              <a:rPr sz="3200" b="1" spc="-25" dirty="0">
                <a:latin typeface="Arial"/>
                <a:cs typeface="Arial"/>
              </a:rPr>
              <a:t> an</a:t>
            </a:r>
            <a:r>
              <a:rPr sz="3200" b="1" spc="-20" dirty="0">
                <a:latin typeface="Arial"/>
                <a:cs typeface="Arial"/>
              </a:rPr>
              <a:t>d postoperative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hypertension.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Agonis</a:t>
            </a:r>
            <a:r>
              <a:rPr sz="3200" b="1" spc="-15" dirty="0">
                <a:latin typeface="Arial"/>
                <a:cs typeface="Arial"/>
              </a:rPr>
              <a:t>t </a:t>
            </a:r>
            <a:r>
              <a:rPr sz="3200" b="1" spc="-25" dirty="0">
                <a:latin typeface="Arial"/>
                <a:cs typeface="Arial"/>
              </a:rPr>
              <a:t>a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dopamine</a:t>
            </a:r>
            <a:r>
              <a:rPr sz="3200" b="1" spc="-30" dirty="0">
                <a:latin typeface="Arial"/>
                <a:cs typeface="Arial"/>
              </a:rPr>
              <a:t> D</a:t>
            </a:r>
            <a:r>
              <a:rPr sz="3150" b="1" spc="15" baseline="-21164" dirty="0">
                <a:latin typeface="Arial"/>
                <a:cs typeface="Arial"/>
              </a:rPr>
              <a:t>1</a:t>
            </a:r>
            <a:r>
              <a:rPr sz="3200" b="1" spc="-25" dirty="0">
                <a:latin typeface="Arial"/>
                <a:cs typeface="Arial"/>
              </a:rPr>
              <a:t>-receptor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35" dirty="0">
                <a:latin typeface="Arial"/>
                <a:cs typeface="Arial"/>
              </a:rPr>
              <a:t>→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dilates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arterioles</a:t>
            </a:r>
            <a:r>
              <a:rPr sz="3200" b="1" spc="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roduce</a:t>
            </a:r>
            <a:r>
              <a:rPr sz="3200" b="1" spc="-20" dirty="0">
                <a:latin typeface="Arial"/>
                <a:cs typeface="Arial"/>
              </a:rPr>
              <a:t> natriuresis.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٩٤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3112" y="841375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1908175">
              <a:lnSpc>
                <a:spcPct val="100000"/>
              </a:lnSpc>
            </a:pPr>
            <a:r>
              <a:rPr sz="4400" spc="-25" dirty="0"/>
              <a:t>Fenold</a:t>
            </a:r>
            <a:r>
              <a:rPr sz="4400" spc="-35" dirty="0"/>
              <a:t>opam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67" y="2409014"/>
            <a:ext cx="7158355" cy="25648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marR="16510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Metabolize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conjugation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t</a:t>
            </a:r>
            <a:r>
              <a:rPr sz="3200" b="1" spc="-30" dirty="0">
                <a:latin typeface="Arial"/>
                <a:cs typeface="Arial"/>
              </a:rPr>
              <a:t>½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~10 min</a:t>
            </a:r>
            <a:r>
              <a:rPr sz="3200" b="1" spc="-10" dirty="0">
                <a:latin typeface="Arial"/>
                <a:cs typeface="Arial"/>
              </a:rPr>
              <a:t>, </a:t>
            </a:r>
            <a:r>
              <a:rPr sz="3200" b="1" spc="-20" dirty="0">
                <a:latin typeface="Arial"/>
                <a:cs typeface="Arial"/>
              </a:rPr>
              <a:t>used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</a:t>
            </a:r>
            <a:r>
              <a:rPr sz="3200" b="1" spc="-15" dirty="0">
                <a:latin typeface="Arial"/>
                <a:cs typeface="Arial"/>
              </a:rPr>
              <a:t> infusion.</a:t>
            </a:r>
            <a:endParaRPr sz="3200" dirty="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 smtClean="0">
                <a:latin typeface="Arial"/>
                <a:cs typeface="Arial"/>
              </a:rPr>
              <a:t>Advers</a:t>
            </a:r>
            <a:r>
              <a:rPr sz="3200" b="1" spc="-20" dirty="0" smtClean="0">
                <a:latin typeface="Arial"/>
                <a:cs typeface="Arial"/>
              </a:rPr>
              <a:t>e</a:t>
            </a:r>
            <a:r>
              <a:rPr sz="3200" b="1" spc="-10" dirty="0" smtClean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effects</a:t>
            </a:r>
            <a:r>
              <a:rPr sz="3200" b="1" spc="-15" dirty="0">
                <a:latin typeface="Arial"/>
                <a:cs typeface="Arial"/>
              </a:rPr>
              <a:t>: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reflex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tachycardia,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headache,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flushing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increased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intraocula</a:t>
            </a:r>
            <a:r>
              <a:rPr sz="3200" b="1" spc="-15" dirty="0">
                <a:latin typeface="Arial"/>
                <a:cs typeface="Arial"/>
              </a:rPr>
              <a:t>r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</a:t>
            </a:r>
            <a:r>
              <a:rPr sz="3200" b="1" spc="-25" dirty="0">
                <a:latin typeface="Arial"/>
                <a:cs typeface="Arial"/>
              </a:rPr>
              <a:t>ressur</a:t>
            </a:r>
            <a:r>
              <a:rPr sz="3200" b="1" spc="-15" dirty="0">
                <a:latin typeface="Arial"/>
                <a:cs typeface="Arial"/>
              </a:rPr>
              <a:t>e.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٩٥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498" y="834136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30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343284"/>
            <a:ext cx="7170420" cy="351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4355" marR="5080" indent="-541655">
              <a:lnSpc>
                <a:spcPct val="100000"/>
              </a:lnSpc>
              <a:buFont typeface="Arial"/>
              <a:buChar char="•"/>
              <a:tabLst>
                <a:tab pos="554990" algn="l"/>
              </a:tabLst>
            </a:pPr>
            <a:r>
              <a:rPr sz="3000" b="1" dirty="0">
                <a:latin typeface="Arial"/>
                <a:cs typeface="Arial"/>
              </a:rPr>
              <a:t>Transmembrane</a:t>
            </a:r>
            <a:r>
              <a:rPr sz="3000" b="1" spc="-3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calciu</a:t>
            </a:r>
            <a:r>
              <a:rPr sz="3000" b="1" dirty="0">
                <a:latin typeface="Arial"/>
                <a:cs typeface="Arial"/>
              </a:rPr>
              <a:t>m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influx</a:t>
            </a:r>
            <a:r>
              <a:rPr sz="3000" b="1" spc="10" dirty="0">
                <a:latin typeface="Arial"/>
                <a:cs typeface="Arial"/>
              </a:rPr>
              <a:t> </a:t>
            </a:r>
            <a:r>
              <a:rPr sz="3000" b="1" spc="-15" dirty="0">
                <a:latin typeface="Arial"/>
                <a:cs typeface="Arial"/>
              </a:rPr>
              <a:t>is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necessar</a:t>
            </a:r>
            <a:r>
              <a:rPr sz="3000" b="1" dirty="0">
                <a:latin typeface="Arial"/>
                <a:cs typeface="Arial"/>
              </a:rPr>
              <a:t>y</a:t>
            </a:r>
            <a:r>
              <a:rPr sz="3000" b="1" spc="-35" dirty="0">
                <a:latin typeface="Arial"/>
                <a:cs typeface="Arial"/>
              </a:rPr>
              <a:t> </a:t>
            </a:r>
            <a:r>
              <a:rPr sz="3000" b="1" dirty="0">
                <a:latin typeface="Arial"/>
                <a:cs typeface="Arial"/>
              </a:rPr>
              <a:t>for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3000" b="1" spc="-25" dirty="0">
                <a:latin typeface="Arial"/>
                <a:cs typeface="Arial"/>
              </a:rPr>
              <a:t>con</a:t>
            </a:r>
            <a:r>
              <a:rPr sz="3000" b="1" dirty="0">
                <a:latin typeface="Arial"/>
                <a:cs typeface="Arial"/>
              </a:rPr>
              <a:t>trac</a:t>
            </a:r>
            <a:r>
              <a:rPr sz="3000" b="1" spc="-10" dirty="0">
                <a:latin typeface="Arial"/>
                <a:cs typeface="Arial"/>
              </a:rPr>
              <a:t>ti</a:t>
            </a:r>
            <a:r>
              <a:rPr sz="3000" b="1" spc="-25" dirty="0">
                <a:latin typeface="Arial"/>
                <a:cs typeface="Arial"/>
              </a:rPr>
              <a:t>o</a:t>
            </a:r>
            <a:r>
              <a:rPr sz="3000" b="1" spc="-20" dirty="0">
                <a:latin typeface="Arial"/>
                <a:cs typeface="Arial"/>
              </a:rPr>
              <a:t>n</a:t>
            </a:r>
            <a:r>
              <a:rPr sz="3000" b="1" spc="10" dirty="0">
                <a:latin typeface="Arial"/>
                <a:cs typeface="Arial"/>
              </a:rPr>
              <a:t> </a:t>
            </a:r>
            <a:r>
              <a:rPr sz="3000" b="1" spc="-25" dirty="0">
                <a:latin typeface="Arial"/>
                <a:cs typeface="Arial"/>
              </a:rPr>
              <a:t>o</a:t>
            </a:r>
            <a:r>
              <a:rPr sz="3000" b="1" dirty="0">
                <a:latin typeface="Arial"/>
                <a:cs typeface="Arial"/>
              </a:rPr>
              <a:t>f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25" dirty="0">
                <a:latin typeface="Arial"/>
                <a:cs typeface="Arial"/>
              </a:rPr>
              <a:t>smoo</a:t>
            </a:r>
            <a:r>
              <a:rPr sz="3000" b="1" spc="-15" dirty="0">
                <a:latin typeface="Arial"/>
                <a:cs typeface="Arial"/>
              </a:rPr>
              <a:t>th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25" dirty="0">
                <a:latin typeface="Arial"/>
                <a:cs typeface="Arial"/>
              </a:rPr>
              <a:t>an</a:t>
            </a:r>
            <a:r>
              <a:rPr sz="3000" b="1" spc="-20" dirty="0">
                <a:latin typeface="Arial"/>
                <a:cs typeface="Arial"/>
              </a:rPr>
              <a:t>d</a:t>
            </a:r>
            <a:r>
              <a:rPr sz="3000" b="1" spc="5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cardia</a:t>
            </a:r>
            <a:r>
              <a:rPr sz="3000" b="1" dirty="0">
                <a:latin typeface="Arial"/>
                <a:cs typeface="Arial"/>
              </a:rPr>
              <a:t>c</a:t>
            </a:r>
            <a:r>
              <a:rPr sz="3000" b="1" spc="-10" dirty="0">
                <a:latin typeface="Arial"/>
                <a:cs typeface="Arial"/>
              </a:rPr>
              <a:t> </a:t>
            </a:r>
            <a:r>
              <a:rPr sz="3000" b="1" spc="-5" dirty="0">
                <a:latin typeface="Arial"/>
                <a:cs typeface="Arial"/>
              </a:rPr>
              <a:t>muscle.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3000" b="1" spc="-20" dirty="0">
                <a:solidFill>
                  <a:srgbClr val="9A0033"/>
                </a:solidFill>
                <a:latin typeface="Arial"/>
                <a:cs typeface="Arial"/>
              </a:rPr>
              <a:t>Classification</a:t>
            </a:r>
            <a:r>
              <a:rPr sz="3000" b="1" spc="15" dirty="0">
                <a:solidFill>
                  <a:srgbClr val="9A0033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9A0033"/>
                </a:solidFill>
                <a:latin typeface="Arial"/>
                <a:cs typeface="Arial"/>
              </a:rPr>
              <a:t>of</a:t>
            </a:r>
            <a:r>
              <a:rPr sz="3000" b="1" dirty="0">
                <a:solidFill>
                  <a:srgbClr val="9A0033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9A0033"/>
                </a:solidFill>
                <a:latin typeface="Arial"/>
                <a:cs typeface="Arial"/>
              </a:rPr>
              <a:t>CCBs:</a:t>
            </a:r>
            <a:endParaRPr sz="30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20"/>
              </a:spcBef>
              <a:buClr>
                <a:srgbClr val="006500"/>
              </a:buClr>
              <a:buFont typeface="Arial"/>
              <a:buAutoNum type="arabicPeriod"/>
              <a:tabLst>
                <a:tab pos="554990" algn="l"/>
              </a:tabLst>
            </a:pPr>
            <a:r>
              <a:rPr sz="3000" b="1" spc="-25" dirty="0">
                <a:solidFill>
                  <a:srgbClr val="006500"/>
                </a:solidFill>
                <a:latin typeface="Arial"/>
                <a:cs typeface="Arial"/>
              </a:rPr>
              <a:t>V</a:t>
            </a:r>
            <a:r>
              <a:rPr sz="3000" b="1" dirty="0">
                <a:solidFill>
                  <a:srgbClr val="006500"/>
                </a:solidFill>
                <a:latin typeface="Arial"/>
                <a:cs typeface="Arial"/>
              </a:rPr>
              <a:t>era</a:t>
            </a:r>
            <a:r>
              <a:rPr sz="3000" b="1" spc="-25" dirty="0">
                <a:solidFill>
                  <a:srgbClr val="006500"/>
                </a:solidFill>
                <a:latin typeface="Arial"/>
                <a:cs typeface="Arial"/>
              </a:rPr>
              <a:t>pamil</a:t>
            </a:r>
            <a:endParaRPr sz="30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20"/>
              </a:spcBef>
              <a:buClr>
                <a:srgbClr val="006500"/>
              </a:buClr>
              <a:buFont typeface="Arial"/>
              <a:buAutoNum type="arabicPeriod"/>
              <a:tabLst>
                <a:tab pos="554990" algn="l"/>
              </a:tabLst>
            </a:pPr>
            <a:r>
              <a:rPr sz="3000" b="1" spc="-5" dirty="0">
                <a:solidFill>
                  <a:srgbClr val="006500"/>
                </a:solidFill>
                <a:latin typeface="Arial"/>
                <a:cs typeface="Arial"/>
              </a:rPr>
              <a:t>Diltiazem</a:t>
            </a:r>
            <a:endParaRPr sz="3000">
              <a:latin typeface="Arial"/>
              <a:cs typeface="Arial"/>
            </a:endParaRPr>
          </a:p>
          <a:p>
            <a:pPr marL="554355" indent="-541655">
              <a:lnSpc>
                <a:spcPct val="100000"/>
              </a:lnSpc>
              <a:spcBef>
                <a:spcPts val="720"/>
              </a:spcBef>
              <a:buClr>
                <a:srgbClr val="006500"/>
              </a:buClr>
              <a:buFont typeface="Arial"/>
              <a:buAutoNum type="arabicPeriod"/>
              <a:tabLst>
                <a:tab pos="554990" algn="l"/>
              </a:tabLst>
            </a:pPr>
            <a:r>
              <a:rPr sz="3000" b="1" spc="-25" dirty="0">
                <a:solidFill>
                  <a:srgbClr val="006500"/>
                </a:solidFill>
                <a:latin typeface="Arial"/>
                <a:cs typeface="Arial"/>
              </a:rPr>
              <a:t>Dihydropyridines</a:t>
            </a:r>
            <a:r>
              <a:rPr sz="3000" b="1" spc="-10" dirty="0">
                <a:solidFill>
                  <a:srgbClr val="006500"/>
                </a:solidFill>
                <a:latin typeface="Arial"/>
                <a:cs typeface="Arial"/>
              </a:rPr>
              <a:t>:</a:t>
            </a:r>
            <a:r>
              <a:rPr sz="3000" b="1" spc="2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3000" b="1" spc="-20" dirty="0">
                <a:solidFill>
                  <a:srgbClr val="006500"/>
                </a:solidFill>
                <a:latin typeface="Arial"/>
                <a:cs typeface="Arial"/>
              </a:rPr>
              <a:t>Nifedipin</a:t>
            </a:r>
            <a:r>
              <a:rPr sz="3000" b="1" spc="-15" dirty="0">
                <a:solidFill>
                  <a:srgbClr val="006500"/>
                </a:solidFill>
                <a:latin typeface="Arial"/>
                <a:cs typeface="Arial"/>
              </a:rPr>
              <a:t>e</a:t>
            </a:r>
            <a:r>
              <a:rPr sz="3000" b="1" spc="-10" dirty="0">
                <a:solidFill>
                  <a:srgbClr val="006500"/>
                </a:solidFill>
                <a:latin typeface="Arial"/>
                <a:cs typeface="Arial"/>
              </a:rPr>
              <a:t>,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٩٦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5050" y="5909443"/>
            <a:ext cx="4814570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-25" dirty="0">
                <a:solidFill>
                  <a:srgbClr val="006500"/>
                </a:solidFill>
                <a:latin typeface="Arial"/>
                <a:cs typeface="Arial"/>
              </a:rPr>
              <a:t>Amlodipine</a:t>
            </a:r>
            <a:r>
              <a:rPr sz="3000" b="1" spc="-10" dirty="0">
                <a:solidFill>
                  <a:srgbClr val="006500"/>
                </a:solidFill>
                <a:latin typeface="Arial"/>
                <a:cs typeface="Arial"/>
              </a:rPr>
              <a:t>,</a:t>
            </a:r>
            <a:r>
              <a:rPr sz="3000" b="1" spc="3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3000" b="1" spc="-20" dirty="0">
                <a:solidFill>
                  <a:srgbClr val="006500"/>
                </a:solidFill>
                <a:latin typeface="Arial"/>
                <a:cs typeface="Arial"/>
              </a:rPr>
              <a:t>Nicardipine</a:t>
            </a:r>
            <a:r>
              <a:rPr sz="3000" b="1" spc="-10" dirty="0">
                <a:solidFill>
                  <a:srgbClr val="006500"/>
                </a:solidFill>
                <a:latin typeface="Arial"/>
                <a:cs typeface="Arial"/>
              </a:rPr>
              <a:t>,</a:t>
            </a:r>
            <a:r>
              <a:rPr sz="3000" b="1" spc="30" dirty="0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sz="3000" b="1" spc="-10" dirty="0">
                <a:solidFill>
                  <a:srgbClr val="006500"/>
                </a:solidFill>
                <a:latin typeface="Arial"/>
                <a:cs typeface="Arial"/>
              </a:rPr>
              <a:t>..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4433" y="1415795"/>
            <a:ext cx="7924799" cy="4648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٩٧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713056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32039" y="46923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53251" y="2409014"/>
            <a:ext cx="7631430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 indent="-302895">
              <a:lnSpc>
                <a:spcPct val="100000"/>
              </a:lnSpc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The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25" dirty="0">
                <a:latin typeface="Arial"/>
                <a:cs typeface="Arial"/>
              </a:rPr>
              <a:t> 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exclusivel</a:t>
            </a:r>
            <a:r>
              <a:rPr sz="3200" b="1" spc="-20" dirty="0">
                <a:latin typeface="Arial"/>
                <a:cs typeface="Arial"/>
              </a:rPr>
              <a:t>y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L-typ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25" dirty="0">
                <a:latin typeface="Arial"/>
                <a:cs typeface="Arial"/>
              </a:rPr>
              <a:t> CCBs.</a:t>
            </a:r>
            <a:endParaRPr sz="3200">
              <a:latin typeface="Arial"/>
              <a:cs typeface="Arial"/>
            </a:endParaRPr>
          </a:p>
          <a:p>
            <a:pPr marL="315595" marR="5080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5" dirty="0">
                <a:latin typeface="Arial"/>
                <a:cs typeface="Arial"/>
              </a:rPr>
              <a:t>Thes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3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drug</a:t>
            </a:r>
            <a:r>
              <a:rPr sz="3200" b="1" spc="-20" dirty="0">
                <a:latin typeface="Arial"/>
                <a:cs typeface="Arial"/>
              </a:rPr>
              <a:t>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ar</a:t>
            </a:r>
            <a:r>
              <a:rPr sz="3200" b="1" spc="-20" dirty="0">
                <a:latin typeface="Arial"/>
                <a:cs typeface="Arial"/>
              </a:rPr>
              <a:t>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orally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active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(some</a:t>
            </a:r>
            <a:r>
              <a:rPr sz="3200" b="1" spc="-20" dirty="0">
                <a:latin typeface="Arial"/>
                <a:cs typeface="Arial"/>
              </a:rPr>
              <a:t> can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b</a:t>
            </a:r>
            <a:r>
              <a:rPr sz="3200" b="1" spc="-20" dirty="0">
                <a:latin typeface="Arial"/>
                <a:cs typeface="Arial"/>
              </a:rPr>
              <a:t>e injected)</a:t>
            </a:r>
            <a:r>
              <a:rPr sz="3200" b="1" spc="-10" dirty="0">
                <a:latin typeface="Arial"/>
                <a:cs typeface="Arial"/>
              </a:rPr>
              <a:t>,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characterize</a:t>
            </a:r>
            <a:r>
              <a:rPr sz="3200" b="1" spc="-20" dirty="0">
                <a:latin typeface="Arial"/>
                <a:cs typeface="Arial"/>
              </a:rPr>
              <a:t>d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by high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first-pass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effec</a:t>
            </a:r>
            <a:r>
              <a:rPr sz="3200" b="1" spc="-15" dirty="0">
                <a:latin typeface="Arial"/>
                <a:cs typeface="Arial"/>
              </a:rPr>
              <a:t>t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spc="-25" dirty="0">
                <a:latin typeface="Arial"/>
                <a:cs typeface="Arial"/>
              </a:rPr>
              <a:t>an</a:t>
            </a:r>
            <a:r>
              <a:rPr sz="3200" b="1" spc="-20" dirty="0">
                <a:latin typeface="Arial"/>
                <a:cs typeface="Arial"/>
              </a:rPr>
              <a:t>d high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plasma</a:t>
            </a:r>
            <a:r>
              <a:rPr sz="3200" b="1" spc="-15" dirty="0">
                <a:latin typeface="Arial"/>
                <a:cs typeface="Arial"/>
              </a:rPr>
              <a:t> protein</a:t>
            </a:r>
            <a:r>
              <a:rPr sz="3200" b="1" spc="-20" dirty="0">
                <a:latin typeface="Arial"/>
                <a:cs typeface="Arial"/>
              </a:rPr>
              <a:t> bindin</a:t>
            </a:r>
            <a:r>
              <a:rPr sz="3200" b="1" spc="-30" dirty="0">
                <a:latin typeface="Arial"/>
                <a:cs typeface="Arial"/>
              </a:rPr>
              <a:t>g</a:t>
            </a:r>
            <a:r>
              <a:rPr sz="3200" b="1" spc="-1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15595" marR="1108075" indent="-30289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16230" algn="l"/>
              </a:tabLst>
            </a:pP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Their 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metabolis</a:t>
            </a:r>
            <a:r>
              <a:rPr sz="3200" b="1" spc="-3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is inhibited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 by grap</a:t>
            </a:r>
            <a:r>
              <a:rPr sz="3200" b="1" spc="-2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fru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-15" dirty="0">
                <a:solidFill>
                  <a:srgbClr val="FF0000"/>
                </a:solidFill>
                <a:latin typeface="Arial"/>
                <a:cs typeface="Arial"/>
              </a:rPr>
              <a:t>j</a:t>
            </a:r>
            <a:r>
              <a:rPr sz="3200" b="1" spc="-20" dirty="0">
                <a:solidFill>
                  <a:srgbClr val="FF0000"/>
                </a:solidFill>
                <a:latin typeface="Arial"/>
                <a:cs typeface="Arial"/>
              </a:rPr>
              <a:t>uice.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٩٨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891" y="895917"/>
            <a:ext cx="7138682" cy="1089660"/>
          </a:xfrm>
          <a:prstGeom prst="rect">
            <a:avLst/>
          </a:prstGeom>
        </p:spPr>
        <p:txBody>
          <a:bodyPr vert="horz" wrap="square" lIns="0" tIns="256852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4400" spc="-30" dirty="0"/>
              <a:t>Calciu</a:t>
            </a:r>
            <a:r>
              <a:rPr sz="4400" spc="-40" dirty="0"/>
              <a:t>m</a:t>
            </a:r>
            <a:r>
              <a:rPr sz="4400" spc="10" dirty="0"/>
              <a:t> </a:t>
            </a:r>
            <a:r>
              <a:rPr sz="4400" spc="-35" dirty="0"/>
              <a:t>Channe</a:t>
            </a:r>
            <a:r>
              <a:rPr sz="4400" spc="-15" dirty="0"/>
              <a:t>l</a:t>
            </a:r>
            <a:r>
              <a:rPr sz="4400" spc="15" dirty="0"/>
              <a:t> </a:t>
            </a:r>
            <a:r>
              <a:rPr sz="4400" spc="-25" dirty="0"/>
              <a:t>Blockers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232039" y="1949195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2039" y="3777996"/>
            <a:ext cx="8229600" cy="914400"/>
          </a:xfrm>
          <a:custGeom>
            <a:avLst/>
            <a:gdLst/>
            <a:ahLst/>
            <a:cxnLst/>
            <a:rect l="l" t="t" r="r" b="b"/>
            <a:pathLst>
              <a:path w="8229600" h="914400">
                <a:moveTo>
                  <a:pt x="0" y="0"/>
                </a:moveTo>
                <a:lnTo>
                  <a:pt x="0" y="914400"/>
                </a:lnTo>
                <a:lnTo>
                  <a:pt x="8229600" y="914400"/>
                </a:lnTo>
                <a:lnTo>
                  <a:pt x="8229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3267" y="2405939"/>
            <a:ext cx="7636509" cy="3537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b="1" dirty="0">
                <a:solidFill>
                  <a:srgbClr val="000065"/>
                </a:solidFill>
                <a:latin typeface="Arial"/>
                <a:cs typeface="Arial"/>
              </a:rPr>
              <a:t>Mechanism</a:t>
            </a:r>
            <a:r>
              <a:rPr sz="3100" b="1" spc="-25" dirty="0">
                <a:solidFill>
                  <a:srgbClr val="000065"/>
                </a:solidFill>
                <a:latin typeface="Arial"/>
                <a:cs typeface="Arial"/>
              </a:rPr>
              <a:t> </a:t>
            </a:r>
            <a:r>
              <a:rPr sz="3100" b="1" dirty="0">
                <a:solidFill>
                  <a:srgbClr val="000065"/>
                </a:solidFill>
                <a:latin typeface="Arial"/>
                <a:cs typeface="Arial"/>
              </a:rPr>
              <a:t>of Action:</a:t>
            </a:r>
            <a:endParaRPr sz="3100">
              <a:latin typeface="Arial"/>
              <a:cs typeface="Arial"/>
            </a:endParaRPr>
          </a:p>
          <a:p>
            <a:pPr marL="315595" marR="143510" indent="-302895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16230" algn="l"/>
              </a:tabLst>
            </a:pPr>
            <a:r>
              <a:rPr sz="3100" b="1" spc="-5" dirty="0">
                <a:latin typeface="Arial"/>
                <a:cs typeface="Arial"/>
              </a:rPr>
              <a:t>Bloc</a:t>
            </a:r>
            <a:r>
              <a:rPr sz="3100" b="1" dirty="0">
                <a:latin typeface="Arial"/>
                <a:cs typeface="Arial"/>
              </a:rPr>
              <a:t>k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L-type</a:t>
            </a:r>
            <a:r>
              <a:rPr sz="3100" b="1" spc="-2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C</a:t>
            </a:r>
            <a:r>
              <a:rPr sz="3100" b="1" spc="10" dirty="0">
                <a:latin typeface="Arial"/>
                <a:cs typeface="Arial"/>
              </a:rPr>
              <a:t>a</a:t>
            </a:r>
            <a:r>
              <a:rPr sz="3075" b="1" spc="-7" baseline="25745" dirty="0">
                <a:latin typeface="Arial"/>
                <a:cs typeface="Arial"/>
              </a:rPr>
              <a:t>2</a:t>
            </a:r>
            <a:r>
              <a:rPr sz="3075" b="1" baseline="25745" dirty="0">
                <a:latin typeface="Arial"/>
                <a:cs typeface="Arial"/>
              </a:rPr>
              <a:t>+</a:t>
            </a:r>
            <a:r>
              <a:rPr sz="3100" b="1" dirty="0">
                <a:latin typeface="Arial"/>
                <a:cs typeface="Arial"/>
              </a:rPr>
              <a:t>-</a:t>
            </a:r>
            <a:r>
              <a:rPr sz="3100" b="1" spc="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channels</a:t>
            </a:r>
            <a:r>
              <a:rPr sz="3100" b="1" spc="-2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in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cardiac </a:t>
            </a:r>
            <a:r>
              <a:rPr sz="3100" b="1" dirty="0">
                <a:latin typeface="Arial"/>
                <a:cs typeface="Arial"/>
              </a:rPr>
              <a:t>and</a:t>
            </a:r>
            <a:r>
              <a:rPr sz="3100" b="1" spc="-3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smoo</a:t>
            </a:r>
            <a:r>
              <a:rPr sz="3100" b="1" spc="-5" dirty="0">
                <a:latin typeface="Arial"/>
                <a:cs typeface="Arial"/>
              </a:rPr>
              <a:t>t</a:t>
            </a:r>
            <a:r>
              <a:rPr sz="3100" b="1" dirty="0">
                <a:latin typeface="Arial"/>
                <a:cs typeface="Arial"/>
              </a:rPr>
              <a:t>h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muscles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(</a:t>
            </a:r>
            <a:r>
              <a:rPr sz="3100" b="1" dirty="0">
                <a:latin typeface="Arial"/>
                <a:cs typeface="Arial"/>
              </a:rPr>
              <a:t>L = long,</a:t>
            </a:r>
            <a:r>
              <a:rPr sz="3100" b="1" spc="-3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la</a:t>
            </a:r>
            <a:r>
              <a:rPr sz="3100" b="1" spc="-5" dirty="0">
                <a:latin typeface="Arial"/>
                <a:cs typeface="Arial"/>
              </a:rPr>
              <a:t>r</a:t>
            </a:r>
            <a:r>
              <a:rPr sz="3100" b="1" dirty="0">
                <a:latin typeface="Arial"/>
                <a:cs typeface="Arial"/>
              </a:rPr>
              <a:t>ge high</a:t>
            </a:r>
            <a:r>
              <a:rPr sz="3100" b="1" spc="-3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threshol</a:t>
            </a:r>
            <a:r>
              <a:rPr sz="3100" b="1" dirty="0">
                <a:latin typeface="Arial"/>
                <a:cs typeface="Arial"/>
              </a:rPr>
              <a:t>d</a:t>
            </a:r>
            <a:r>
              <a:rPr sz="3100" b="1" spc="-2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C</a:t>
            </a:r>
            <a:r>
              <a:rPr sz="3100" b="1" spc="5" dirty="0">
                <a:latin typeface="Arial"/>
                <a:cs typeface="Arial"/>
              </a:rPr>
              <a:t>a</a:t>
            </a:r>
            <a:r>
              <a:rPr sz="3075" b="1" spc="-7" baseline="25745" dirty="0">
                <a:latin typeface="Arial"/>
                <a:cs typeface="Arial"/>
              </a:rPr>
              <a:t>2</a:t>
            </a:r>
            <a:r>
              <a:rPr sz="3075" b="1" baseline="25745" dirty="0">
                <a:latin typeface="Arial"/>
                <a:cs typeface="Arial"/>
              </a:rPr>
              <a:t>+ </a:t>
            </a:r>
            <a:r>
              <a:rPr sz="3075" b="1" spc="-405" baseline="2574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current).</a:t>
            </a:r>
            <a:endParaRPr sz="3100">
              <a:latin typeface="Arial"/>
              <a:cs typeface="Arial"/>
            </a:endParaRPr>
          </a:p>
          <a:p>
            <a:pPr marL="315595" marR="448945" indent="-302895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316230" algn="l"/>
              </a:tabLst>
            </a:pPr>
            <a:r>
              <a:rPr sz="3100" b="1" spc="-5" dirty="0">
                <a:latin typeface="Arial"/>
                <a:cs typeface="Arial"/>
              </a:rPr>
              <a:t>Dihydropyridine</a:t>
            </a:r>
            <a:r>
              <a:rPr sz="3100" b="1" dirty="0">
                <a:latin typeface="Arial"/>
                <a:cs typeface="Arial"/>
              </a:rPr>
              <a:t>s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bind</a:t>
            </a:r>
            <a:r>
              <a:rPr sz="3100" b="1" spc="-30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t</a:t>
            </a:r>
            <a:r>
              <a:rPr sz="3100" b="1" dirty="0">
                <a:latin typeface="Arial"/>
                <a:cs typeface="Arial"/>
              </a:rPr>
              <a:t>o</a:t>
            </a:r>
            <a:r>
              <a:rPr sz="3100" b="1" spc="-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one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type</a:t>
            </a:r>
            <a:r>
              <a:rPr sz="3100" b="1" spc="-1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of receptors.</a:t>
            </a:r>
            <a:endParaRPr sz="3100">
              <a:latin typeface="Arial"/>
              <a:cs typeface="Arial"/>
            </a:endParaRPr>
          </a:p>
          <a:p>
            <a:pPr marL="315595" indent="-302895">
              <a:lnSpc>
                <a:spcPct val="100000"/>
              </a:lnSpc>
              <a:spcBef>
                <a:spcPts val="745"/>
              </a:spcBef>
              <a:buFont typeface="Arial"/>
              <a:buChar char="•"/>
              <a:tabLst>
                <a:tab pos="316230" algn="l"/>
              </a:tabLst>
            </a:pPr>
            <a:r>
              <a:rPr sz="3100" b="1" dirty="0">
                <a:latin typeface="Arial"/>
                <a:cs typeface="Arial"/>
              </a:rPr>
              <a:t>Verapamil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and</a:t>
            </a:r>
            <a:r>
              <a:rPr sz="3100" b="1" spc="-2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dilt</a:t>
            </a:r>
            <a:r>
              <a:rPr sz="3100" b="1" spc="-5" dirty="0">
                <a:latin typeface="Arial"/>
                <a:cs typeface="Arial"/>
              </a:rPr>
              <a:t>i</a:t>
            </a:r>
            <a:r>
              <a:rPr sz="3100" b="1" dirty="0">
                <a:latin typeface="Arial"/>
                <a:cs typeface="Arial"/>
              </a:rPr>
              <a:t>azem</a:t>
            </a:r>
            <a:r>
              <a:rPr sz="3100" b="1" spc="-1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bind</a:t>
            </a:r>
            <a:r>
              <a:rPr sz="3100" b="1" spc="-25" dirty="0">
                <a:latin typeface="Arial"/>
                <a:cs typeface="Arial"/>
              </a:rPr>
              <a:t> </a:t>
            </a:r>
            <a:r>
              <a:rPr sz="3100" b="1" spc="-5" dirty="0">
                <a:latin typeface="Arial"/>
                <a:cs typeface="Arial"/>
              </a:rPr>
              <a:t>t</a:t>
            </a:r>
            <a:r>
              <a:rPr sz="3100" b="1" dirty="0">
                <a:latin typeface="Arial"/>
                <a:cs typeface="Arial"/>
              </a:rPr>
              <a:t>o</a:t>
            </a:r>
            <a:r>
              <a:rPr sz="3100" b="1" spc="-5" dirty="0">
                <a:latin typeface="Arial"/>
                <a:cs typeface="Arial"/>
              </a:rPr>
              <a:t> r</a:t>
            </a:r>
            <a:r>
              <a:rPr sz="3100" b="1" dirty="0">
                <a:latin typeface="Arial"/>
                <a:cs typeface="Arial"/>
              </a:rPr>
              <a:t>ela</a:t>
            </a:r>
            <a:r>
              <a:rPr sz="3100" b="1" spc="-5" dirty="0">
                <a:latin typeface="Arial"/>
                <a:cs typeface="Arial"/>
              </a:rPr>
              <a:t>t</a:t>
            </a:r>
            <a:r>
              <a:rPr sz="3100" b="1" dirty="0">
                <a:latin typeface="Arial"/>
                <a:cs typeface="Arial"/>
              </a:rPr>
              <a:t>ed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423" y="6084775"/>
            <a:ext cx="18415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20" dirty="0">
                <a:latin typeface="Arial"/>
                <a:cs typeface="Arial"/>
              </a:rPr>
              <a:t>٩٩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6552" y="5996472"/>
            <a:ext cx="5078730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b="1" dirty="0">
                <a:latin typeface="Arial"/>
                <a:cs typeface="Arial"/>
              </a:rPr>
              <a:t>but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u="heavy" dirty="0">
                <a:latin typeface="Arial"/>
                <a:cs typeface="Arial"/>
              </a:rPr>
              <a:t>not</a:t>
            </a:r>
            <a:r>
              <a:rPr sz="3100" b="1" spc="-20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identical</a:t>
            </a:r>
            <a:r>
              <a:rPr sz="3100" b="1" spc="-35" dirty="0">
                <a:latin typeface="Arial"/>
                <a:cs typeface="Arial"/>
              </a:rPr>
              <a:t> </a:t>
            </a:r>
            <a:r>
              <a:rPr sz="3100" b="1" dirty="0">
                <a:latin typeface="Arial"/>
                <a:cs typeface="Arial"/>
              </a:rPr>
              <a:t>receptors.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4010</Words>
  <Application>Microsoft Office PowerPoint</Application>
  <PresentationFormat>Custom</PresentationFormat>
  <Paragraphs>661</Paragraphs>
  <Slides>136</Slides>
  <Notes>136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136</vt:i4>
      </vt:variant>
    </vt:vector>
  </HeadingPairs>
  <TitlesOfParts>
    <vt:vector size="141" baseType="lpstr">
      <vt:lpstr>Arial</vt:lpstr>
      <vt:lpstr>Calibri</vt:lpstr>
      <vt:lpstr>Times New Roman</vt:lpstr>
      <vt:lpstr>Wingdings</vt:lpstr>
      <vt:lpstr>Office Theme</vt:lpstr>
      <vt:lpstr>PowerPoint Presentation</vt:lpstr>
      <vt:lpstr>Reference</vt:lpstr>
      <vt:lpstr>Hypertension</vt:lpstr>
      <vt:lpstr>Hypertension</vt:lpstr>
      <vt:lpstr>Hypertension</vt:lpstr>
      <vt:lpstr>Hypertension</vt:lpstr>
      <vt:lpstr>Etiology of Hypertension</vt:lpstr>
      <vt:lpstr>Etiology of Hypertension</vt:lpstr>
      <vt:lpstr>Etiology of Hypertension</vt:lpstr>
      <vt:lpstr>Hypertension</vt:lpstr>
      <vt:lpstr>Hypertension</vt:lpstr>
      <vt:lpstr>Hypertension</vt:lpstr>
      <vt:lpstr>PowerPoint Presentation</vt:lpstr>
      <vt:lpstr>Postural Baroreflex</vt:lpstr>
      <vt:lpstr>Postural Baroreflex</vt:lpstr>
      <vt:lpstr>Postural Baroreflex</vt:lpstr>
      <vt:lpstr>Postural Baroreflex</vt:lpstr>
      <vt:lpstr>Postural Baroreflex</vt:lpstr>
      <vt:lpstr>PowerPoint Presentation</vt:lpstr>
      <vt:lpstr>Renal Response to Decreased Blood Pressure</vt:lpstr>
      <vt:lpstr>Renal Response to Decreased Blood Pressure</vt:lpstr>
      <vt:lpstr>Renal Response to Decreased Blood Pressure</vt:lpstr>
      <vt:lpstr>Renal Response to Decreased Blood Pressure</vt:lpstr>
      <vt:lpstr>Antihypertensive Agents</vt:lpstr>
      <vt:lpstr>Antihypertensive Agents</vt:lpstr>
      <vt:lpstr>Antihypertensive Agents</vt:lpstr>
      <vt:lpstr>Antihypertensive Agents</vt:lpstr>
      <vt:lpstr>PowerPoint Presentation</vt:lpstr>
      <vt:lpstr>Antihypertensive Agents</vt:lpstr>
      <vt:lpstr>Drugs That Alter Sodium &amp; Water Balance</vt:lpstr>
      <vt:lpstr>Diuretics</vt:lpstr>
      <vt:lpstr>Diuretics</vt:lpstr>
      <vt:lpstr>Diuretics</vt:lpstr>
      <vt:lpstr>Diuretics</vt:lpstr>
      <vt:lpstr>Drugs That Alter Sympathetic Nervous System Function</vt:lpstr>
      <vt:lpstr>Drugs That Alter Sympathetic Nervous System Function</vt:lpstr>
      <vt:lpstr>Centrally Acting Sympathoplegic Agents</vt:lpstr>
      <vt:lpstr>Methyldopa</vt:lpstr>
      <vt:lpstr>Methyldopa</vt:lpstr>
      <vt:lpstr>Methyldopa</vt:lpstr>
      <vt:lpstr>Methyldopa</vt:lpstr>
      <vt:lpstr>Methyldopa</vt:lpstr>
      <vt:lpstr>Methyldopa</vt:lpstr>
      <vt:lpstr>Clonidine</vt:lpstr>
      <vt:lpstr>Clonidine</vt:lpstr>
      <vt:lpstr>Clonidine</vt:lpstr>
      <vt:lpstr>Clonidine</vt:lpstr>
      <vt:lpstr>Clonidine</vt:lpstr>
      <vt:lpstr>Clonidine</vt:lpstr>
      <vt:lpstr>Clonidine</vt:lpstr>
      <vt:lpstr>Clonidine</vt:lpstr>
      <vt:lpstr>Clonidine</vt:lpstr>
      <vt:lpstr>Clonidine</vt:lpstr>
      <vt:lpstr>Clonidine</vt:lpstr>
      <vt:lpstr>Clonidine</vt:lpstr>
      <vt:lpstr>Adrenoceptor Antagonists</vt:lpstr>
      <vt:lpstr>β-Adrenoceptor Antagonists</vt:lpstr>
      <vt:lpstr>β-Adrenoceptor Antagonists</vt:lpstr>
      <vt:lpstr>β-Adrenoceptor Antagonists</vt:lpstr>
      <vt:lpstr>β-Adrenoceptor Antagonists</vt:lpstr>
      <vt:lpstr>β-Adrenoceptor Antagonists</vt:lpstr>
      <vt:lpstr>β-Adrenoceptor Antagonists</vt:lpstr>
      <vt:lpstr>α-Adrenoceptor Antagonists</vt:lpstr>
      <vt:lpstr>α-Adrenoceptor Antagonists</vt:lpstr>
      <vt:lpstr>α-Adrenoceptor Antagonists</vt:lpstr>
      <vt:lpstr>α-Adrenoceptor Antagonists</vt:lpstr>
      <vt:lpstr>α-Adrenoceptor Antagonists</vt:lpstr>
      <vt:lpstr>α-Adrenoceptor Antagonists</vt:lpstr>
      <vt:lpstr>Vasodilators</vt:lpstr>
      <vt:lpstr>Vasodilators</vt:lpstr>
      <vt:lpstr>Vasodilators</vt:lpstr>
      <vt:lpstr>Vasodilators</vt:lpstr>
      <vt:lpstr>Hydralazine</vt:lpstr>
      <vt:lpstr>Hydralazine</vt:lpstr>
      <vt:lpstr>Hydralazine</vt:lpstr>
      <vt:lpstr>Hydralazine</vt:lpstr>
      <vt:lpstr>Minoxidil</vt:lpstr>
      <vt:lpstr>Minoxidil</vt:lpstr>
      <vt:lpstr>Diazoxide</vt:lpstr>
      <vt:lpstr>Diazoxide</vt:lpstr>
      <vt:lpstr>Diazoxide</vt:lpstr>
      <vt:lpstr>Diazoxide</vt:lpstr>
      <vt:lpstr>Sodium Nitroprusside</vt:lpstr>
      <vt:lpstr>Sodium Nitroprusside</vt:lpstr>
      <vt:lpstr>Sodium Nitroprusside</vt:lpstr>
      <vt:lpstr>Sodium Nitroprusside</vt:lpstr>
      <vt:lpstr>Sodium Nitroprusside</vt:lpstr>
      <vt:lpstr>Sodium Nitroprusside</vt:lpstr>
      <vt:lpstr>Sodium Nitroprusside</vt:lpstr>
      <vt:lpstr>Sodium Nitroprusside</vt:lpstr>
      <vt:lpstr>Sodium Nitroprusside</vt:lpstr>
      <vt:lpstr>Sodium Nitroprusside</vt:lpstr>
      <vt:lpstr>Sodium Nitroprusside</vt:lpstr>
      <vt:lpstr>Fenoldopam</vt:lpstr>
      <vt:lpstr>Fenoldopam</vt:lpstr>
      <vt:lpstr>Calcium Channel Blockers</vt:lpstr>
      <vt:lpstr>PowerPoint Presentation</vt:lpstr>
      <vt:lpstr>Calcium Channel Blockers</vt:lpstr>
      <vt:lpstr>Calcium Channel Blockers</vt:lpstr>
      <vt:lpstr>Calcium Channel Blockers</vt:lpstr>
      <vt:lpstr>Calcium Channel Blockers</vt:lpstr>
      <vt:lpstr>Calcium Channel Blockers</vt:lpstr>
      <vt:lpstr>Calcium Channel Blockers</vt:lpstr>
      <vt:lpstr>Calcium Channel Blockers</vt:lpstr>
      <vt:lpstr>PowerPoint Presentation</vt:lpstr>
      <vt:lpstr>Calcium Channel Blockers</vt:lpstr>
      <vt:lpstr>Calcium Channel Blockers</vt:lpstr>
      <vt:lpstr>Calcium Channel Blockers</vt:lpstr>
      <vt:lpstr>Calcium Channel Blockers</vt:lpstr>
      <vt:lpstr>Calcium Channel Blockers</vt:lpstr>
      <vt:lpstr>Calcium Channel Blockers</vt:lpstr>
      <vt:lpstr>Calcium Channel Blockers</vt:lpstr>
      <vt:lpstr>Calcium Channel Blockers</vt:lpstr>
      <vt:lpstr>Calcium Channel Blockers</vt:lpstr>
      <vt:lpstr>Calcium Channel Blockers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Angiotensin Converting Enzyme Inhibitors (ACEIs)</vt:lpstr>
      <vt:lpstr>PowerPoint Presentation</vt:lpstr>
      <vt:lpstr>ACEIs</vt:lpstr>
      <vt:lpstr>ACEIs</vt:lpstr>
      <vt:lpstr>ACEIs</vt:lpstr>
      <vt:lpstr>ACEIs</vt:lpstr>
      <vt:lpstr>PowerPoint Presentation</vt:lpstr>
      <vt:lpstr>ACEIs</vt:lpstr>
      <vt:lpstr>ACEIs</vt:lpstr>
      <vt:lpstr>ACEIs</vt:lpstr>
      <vt:lpstr>ACEIs</vt:lpstr>
      <vt:lpstr>ACEIs</vt:lpstr>
      <vt:lpstr>ACEIs</vt:lpstr>
      <vt:lpstr>Angiotensin-Receptor Blockers (ARBs)</vt:lpstr>
      <vt:lpstr>ARBs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Antihypertensive Agents 2016 [Compatibility Mode]</dc:title>
  <dc:creator>admin</dc:creator>
  <cp:lastModifiedBy>Noor Isbeih</cp:lastModifiedBy>
  <cp:revision>2</cp:revision>
  <dcterms:created xsi:type="dcterms:W3CDTF">2016-10-21T15:42:19Z</dcterms:created>
  <dcterms:modified xsi:type="dcterms:W3CDTF">2016-10-21T12:54:16Z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2016-10-18T00:00:00Z</vt:filetime>
  </property>
  <property fmtid="{D5CDD505-2E9C-101B-9397-08002B2CF9AE}" pid="3" name="LastSaved">
    <vt:filetime>2016-10-21T00:00:00Z</vt:filetime>
  </property>
</Properties>
</file>